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3" r:id="rId2"/>
    <p:sldMasterId id="2147483661" r:id="rId3"/>
  </p:sldMasterIdLst>
  <p:notesMasterIdLst>
    <p:notesMasterId r:id="rId12"/>
  </p:notesMasterIdLst>
  <p:sldIdLst>
    <p:sldId id="271" r:id="rId4"/>
    <p:sldId id="266" r:id="rId5"/>
    <p:sldId id="272" r:id="rId6"/>
    <p:sldId id="273" r:id="rId7"/>
    <p:sldId id="274" r:id="rId8"/>
    <p:sldId id="275" r:id="rId9"/>
    <p:sldId id="276" r:id="rId10"/>
    <p:sldId id="268" r:id="rId11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DA8"/>
    <a:srgbClr val="D3D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94"/>
  </p:normalViewPr>
  <p:slideViewPr>
    <p:cSldViewPr snapToGrid="0" snapToObjects="1" showGuides="1">
      <p:cViewPr varScale="1">
        <p:scale>
          <a:sx n="114" d="100"/>
          <a:sy n="114" d="100"/>
        </p:scale>
        <p:origin x="47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75B68B-08A8-4D26-8365-153E39672215}" type="datetimeFigureOut">
              <a:rPr lang="de-DE" smtClean="0"/>
              <a:t>27.12.2023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C129DC-631B-47C1-A566-B41C4FCA26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7486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9B7E45B-AD8F-2D45-A81A-3DEA8D222D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9462" y="2062344"/>
            <a:ext cx="10152062" cy="1188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00"/>
              </a:lnSpc>
              <a:buNone/>
              <a:defRPr sz="4650" b="1" cap="all" baseline="0">
                <a:solidFill>
                  <a:schemeClr val="tx1"/>
                </a:solidFill>
                <a:latin typeface="Chantilly" pitchFamily="2" charset="0"/>
              </a:defRPr>
            </a:lvl1pPr>
          </a:lstStyle>
          <a:p>
            <a:pPr lvl="0"/>
            <a:r>
              <a:rPr lang="de-DE" dirty="0"/>
              <a:t>TITEL DER </a:t>
            </a:r>
          </a:p>
          <a:p>
            <a:pPr lvl="0"/>
            <a:r>
              <a:rPr lang="de-DE" dirty="0"/>
              <a:t>POWERPOINT-PRÄSENTATION</a:t>
            </a:r>
          </a:p>
        </p:txBody>
      </p:sp>
    </p:spTree>
    <p:extLst>
      <p:ext uri="{BB962C8B-B14F-4D97-AF65-F5344CB8AC3E}">
        <p14:creationId xmlns:p14="http://schemas.microsoft.com/office/powerpoint/2010/main" val="2228017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 mit Gegenüberstellung +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944C174-1AF3-7B49-B4E9-D925C137B1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74524" y="2226424"/>
            <a:ext cx="2181225" cy="361557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2000"/>
              </a:lnSpc>
              <a:spcBef>
                <a:spcPts val="400"/>
              </a:spcBef>
              <a:buFont typeface="+mj-lt"/>
              <a:buNone/>
              <a:defRPr lang="de-DE" sz="1500" b="0" baseline="0" smtClean="0">
                <a:solidFill>
                  <a:schemeClr val="bg2"/>
                </a:solidFill>
                <a:effectLst/>
                <a:latin typeface="Chantilly" pitchFamily="2" charset="0"/>
              </a:defRPr>
            </a:lvl1pPr>
            <a:lvl2pPr marL="226800" indent="0">
              <a:buFont typeface="+mj-lt"/>
              <a:buNone/>
              <a:defRPr sz="1500" b="1">
                <a:solidFill>
                  <a:schemeClr val="bg2"/>
                </a:solidFill>
                <a:latin typeface="Chantilly" pitchFamily="2" charset="0"/>
              </a:defRPr>
            </a:lvl2pPr>
            <a:lvl3pPr marL="1371600" indent="-457200">
              <a:buFont typeface="+mj-lt"/>
              <a:buAutoNum type="arabicPeriod"/>
              <a:defRPr b="1">
                <a:solidFill>
                  <a:schemeClr val="bg2"/>
                </a:solidFill>
                <a:latin typeface="Chantilly" pitchFamily="2" charset="0"/>
              </a:defRPr>
            </a:lvl3pPr>
            <a:lvl4pPr marL="1714500" indent="-342900">
              <a:buFont typeface="+mj-lt"/>
              <a:buAutoNum type="arabicPeriod"/>
              <a:defRPr b="1">
                <a:solidFill>
                  <a:schemeClr val="bg2"/>
                </a:solidFill>
                <a:latin typeface="Chantilly" pitchFamily="2" charset="0"/>
              </a:defRPr>
            </a:lvl4pPr>
            <a:lvl5pPr marL="2171700" indent="-342900">
              <a:buFont typeface="+mj-lt"/>
              <a:buAutoNum type="arabicPeriod"/>
              <a:defRPr b="1">
                <a:solidFill>
                  <a:schemeClr val="bg2"/>
                </a:solidFill>
                <a:latin typeface="Chantilly" pitchFamily="2" charset="0"/>
              </a:defRPr>
            </a:lvl5pPr>
          </a:lstStyle>
          <a:p>
            <a:r>
              <a:rPr lang="de-DE" b="1" dirty="0">
                <a:solidFill>
                  <a:srgbClr val="005BA9"/>
                </a:solidFill>
                <a:effectLst/>
                <a:latin typeface="Chantilly" pitchFamily="2" charset="0"/>
              </a:rPr>
              <a:t>Et </a:t>
            </a:r>
            <a:r>
              <a:rPr lang="de-DE" b="1" dirty="0" err="1">
                <a:solidFill>
                  <a:srgbClr val="005BA9"/>
                </a:solidFill>
                <a:effectLst/>
                <a:latin typeface="Chantilly" pitchFamily="2" charset="0"/>
              </a:rPr>
              <a:t>omnienihici</a:t>
            </a:r>
            <a:r>
              <a:rPr lang="de-DE" b="1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b="1" dirty="0" err="1">
                <a:solidFill>
                  <a:srgbClr val="005BA9"/>
                </a:solidFill>
                <a:effectLst/>
                <a:latin typeface="Chantilly" pitchFamily="2" charset="0"/>
              </a:rPr>
              <a:t>quias</a:t>
            </a:r>
            <a:r>
              <a:rPr lang="de-DE" b="1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b="1" dirty="0" err="1">
                <a:solidFill>
                  <a:srgbClr val="005BA9"/>
                </a:solidFill>
                <a:effectLst/>
                <a:latin typeface="Chantilly" pitchFamily="2" charset="0"/>
              </a:rPr>
              <a:t>andandio</a:t>
            </a:r>
            <a:r>
              <a:rPr lang="de-DE" b="1" dirty="0">
                <a:solidFill>
                  <a:srgbClr val="005BA9"/>
                </a:solidFill>
                <a:effectLst/>
                <a:latin typeface="Chantilly" pitchFamily="2" charset="0"/>
              </a:rPr>
              <a:t>.</a:t>
            </a:r>
            <a:endParaRPr lang="de-DE" dirty="0">
              <a:solidFill>
                <a:srgbClr val="005BA9"/>
              </a:solidFill>
              <a:effectLst/>
              <a:latin typeface="Chantilly" pitchFamily="2" charset="0"/>
            </a:endParaRPr>
          </a:p>
          <a:p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Nequo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dellaccus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quat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anda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dolor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res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eateniae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suntint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urercitinto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corerem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que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pa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comnis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inime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labo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.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Pa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sitassim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aperion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sequides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at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esciatio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.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Olum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imiliqui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officia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iliandit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prae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eni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dit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eatecusanti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quidend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.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Otatius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doluptatur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,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quasit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enimenet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alitatet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, et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fuga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. 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B8725E2A-CF8C-0E47-89C6-A26CBEE4910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662106" y="2225675"/>
            <a:ext cx="2181225" cy="361557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200">
                <a:latin typeface="Chantilly" pitchFamily="2" charset="0"/>
              </a:defRPr>
            </a:lvl1pPr>
          </a:lstStyle>
          <a:p>
            <a:r>
              <a:rPr lang="de-DE" dirty="0"/>
              <a:t>Bild/Grafik einfügen</a:t>
            </a:r>
          </a:p>
        </p:txBody>
      </p:sp>
      <p:sp>
        <p:nvSpPr>
          <p:cNvPr id="13" name="Bildplatzhalter 3">
            <a:extLst>
              <a:ext uri="{FF2B5EF4-FFF2-40B4-BE49-F238E27FC236}">
                <a16:creationId xmlns:a16="http://schemas.microsoft.com/office/drawing/2014/main" id="{825A641E-E94D-B34E-AC67-04EC8F5671B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136063" y="2225675"/>
            <a:ext cx="2181225" cy="361557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200">
                <a:latin typeface="Chantilly" pitchFamily="2" charset="0"/>
              </a:defRPr>
            </a:lvl1pPr>
          </a:lstStyle>
          <a:p>
            <a:r>
              <a:rPr lang="de-DE" dirty="0"/>
              <a:t>Bild/Grafik einfügen</a:t>
            </a:r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id="{F151C26D-C3B3-AE4D-B2FF-5E0B345AA7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48481" y="2226423"/>
            <a:ext cx="2181225" cy="361482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2000"/>
              </a:lnSpc>
              <a:spcBef>
                <a:spcPts val="400"/>
              </a:spcBef>
              <a:buFont typeface="+mj-lt"/>
              <a:buNone/>
              <a:defRPr lang="de-DE" sz="1500" b="0" baseline="0" smtClean="0">
                <a:solidFill>
                  <a:schemeClr val="bg2"/>
                </a:solidFill>
                <a:effectLst/>
                <a:latin typeface="Chantilly" pitchFamily="2" charset="0"/>
              </a:defRPr>
            </a:lvl1pPr>
            <a:lvl2pPr marL="226800" indent="0">
              <a:buFont typeface="+mj-lt"/>
              <a:buNone/>
              <a:defRPr sz="1500" b="1">
                <a:solidFill>
                  <a:schemeClr val="bg2"/>
                </a:solidFill>
                <a:latin typeface="Chantilly" pitchFamily="2" charset="0"/>
              </a:defRPr>
            </a:lvl2pPr>
            <a:lvl3pPr marL="1371600" indent="-457200">
              <a:buFont typeface="+mj-lt"/>
              <a:buAutoNum type="arabicPeriod"/>
              <a:defRPr b="1">
                <a:solidFill>
                  <a:schemeClr val="bg2"/>
                </a:solidFill>
                <a:latin typeface="Chantilly" pitchFamily="2" charset="0"/>
              </a:defRPr>
            </a:lvl3pPr>
            <a:lvl4pPr marL="1714500" indent="-342900">
              <a:buFont typeface="+mj-lt"/>
              <a:buAutoNum type="arabicPeriod"/>
              <a:defRPr b="1">
                <a:solidFill>
                  <a:schemeClr val="bg2"/>
                </a:solidFill>
                <a:latin typeface="Chantilly" pitchFamily="2" charset="0"/>
              </a:defRPr>
            </a:lvl4pPr>
            <a:lvl5pPr marL="2171700" indent="-342900">
              <a:buFont typeface="+mj-lt"/>
              <a:buAutoNum type="arabicPeriod"/>
              <a:defRPr b="1">
                <a:solidFill>
                  <a:schemeClr val="bg2"/>
                </a:solidFill>
                <a:latin typeface="Chantilly" pitchFamily="2" charset="0"/>
              </a:defRPr>
            </a:lvl5pPr>
          </a:lstStyle>
          <a:p>
            <a:r>
              <a:rPr lang="de-DE" b="1" dirty="0">
                <a:solidFill>
                  <a:srgbClr val="005BA9"/>
                </a:solidFill>
                <a:effectLst/>
                <a:latin typeface="Chantilly" pitchFamily="2" charset="0"/>
              </a:rPr>
              <a:t>Et </a:t>
            </a:r>
            <a:r>
              <a:rPr lang="de-DE" b="1" dirty="0" err="1">
                <a:solidFill>
                  <a:srgbClr val="005BA9"/>
                </a:solidFill>
                <a:effectLst/>
                <a:latin typeface="Chantilly" pitchFamily="2" charset="0"/>
              </a:rPr>
              <a:t>omnienihici</a:t>
            </a:r>
            <a:r>
              <a:rPr lang="de-DE" b="1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b="1" dirty="0" err="1">
                <a:solidFill>
                  <a:srgbClr val="005BA9"/>
                </a:solidFill>
                <a:effectLst/>
                <a:latin typeface="Chantilly" pitchFamily="2" charset="0"/>
              </a:rPr>
              <a:t>quias</a:t>
            </a:r>
            <a:r>
              <a:rPr lang="de-DE" b="1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b="1" dirty="0" err="1">
                <a:solidFill>
                  <a:srgbClr val="005BA9"/>
                </a:solidFill>
                <a:effectLst/>
                <a:latin typeface="Chantilly" pitchFamily="2" charset="0"/>
              </a:rPr>
              <a:t>andandio</a:t>
            </a:r>
            <a:r>
              <a:rPr lang="de-DE" b="1" dirty="0">
                <a:solidFill>
                  <a:srgbClr val="005BA9"/>
                </a:solidFill>
                <a:effectLst/>
                <a:latin typeface="Chantilly" pitchFamily="2" charset="0"/>
              </a:rPr>
              <a:t>.</a:t>
            </a:r>
            <a:endParaRPr lang="de-DE" dirty="0">
              <a:solidFill>
                <a:srgbClr val="005BA9"/>
              </a:solidFill>
              <a:effectLst/>
              <a:latin typeface="Chantilly" pitchFamily="2" charset="0"/>
            </a:endParaRPr>
          </a:p>
          <a:p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Nequo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dellaccus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quat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anda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dolor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res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eateniae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suntint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urercitinto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corerem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que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pa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comnis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inime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labo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.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Pa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sitassim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aperion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sequides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at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esciatio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.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Olum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imiliqui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officia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iliandit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prae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eni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dit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eatecusanti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quidend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.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Otatius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doluptatur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,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quasit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enimenet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alitatet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, et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fuga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. 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62B09CCB-2696-4D7A-8788-F9AB1DD8EAC4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F5E9E8C5-66D1-42EC-99E4-BA56F2B0D773}" type="datetime1">
              <a:rPr lang="de-DE" smtClean="0"/>
              <a:t>27.12.2023</a:t>
            </a:fld>
            <a:endParaRPr lang="de-DE" dirty="0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375F0380-E74D-41A8-AAAE-4A1E2CAFA40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| vergleich eingliederungshilfe - erzieungshilfe </a:t>
            </a:r>
            <a:endParaRPr lang="de-DE" dirty="0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02A17E39-29B9-47C4-BC3F-0C8A8ECCE3AD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609F4924-C444-4B75-AC1F-22BDE37CDC1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401A0A03-97C9-F646-A1CC-A6FF6EF4E6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37985" y="1268413"/>
            <a:ext cx="311319" cy="504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899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9B7E45B-AD8F-2D45-A81A-3DEA8D222D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9462" y="2062344"/>
            <a:ext cx="10152062" cy="1188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00"/>
              </a:lnSpc>
              <a:buNone/>
              <a:defRPr sz="4650" b="1" cap="all" baseline="0">
                <a:solidFill>
                  <a:schemeClr val="tx1"/>
                </a:solidFill>
                <a:latin typeface="Chantilly" pitchFamily="2" charset="0"/>
              </a:defRPr>
            </a:lvl1pPr>
          </a:lstStyle>
          <a:p>
            <a:pPr lvl="0"/>
            <a:r>
              <a:rPr lang="de-DE" dirty="0"/>
              <a:t>TITEL DER </a:t>
            </a:r>
          </a:p>
          <a:p>
            <a:pPr lvl="0"/>
            <a:r>
              <a:rPr lang="de-DE" dirty="0"/>
              <a:t>POWERPOINT-PRÄSENTATION</a:t>
            </a:r>
          </a:p>
        </p:txBody>
      </p:sp>
    </p:spTree>
    <p:extLst>
      <p:ext uri="{BB962C8B-B14F-4D97-AF65-F5344CB8AC3E}">
        <p14:creationId xmlns:p14="http://schemas.microsoft.com/office/powerpoint/2010/main" val="2126864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Screenshot enthält.&#10;&#10;Automatisch generierte Beschreibung" hidden="1">
            <a:extLst>
              <a:ext uri="{FF2B5EF4-FFF2-40B4-BE49-F238E27FC236}">
                <a16:creationId xmlns:a16="http://schemas.microsoft.com/office/drawing/2014/main" id="{B8A4603C-014C-4948-B3DC-1D13969271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2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45562FE-E064-4AE9-A38F-EAA8E6F24D3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B3989A0-02A0-4416-A819-08E41590EEA1}" type="datetime1">
              <a:rPr lang="de-DE" smtClean="0"/>
              <a:t>27.12.2023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04E88BA-B2C4-44D3-BE3F-7BA8FC8F5CC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| vergleich eingliederungshilfe - erzieungshilfe 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964C9F17-A878-4FC6-9026-3E27771DDB4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09F4924-C444-4B75-AC1F-22BDE37CDC1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5044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seit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Screenshot enthält.&#10;&#10;Automatisch generierte Beschreibung" hidden="1">
            <a:extLst>
              <a:ext uri="{FF2B5EF4-FFF2-40B4-BE49-F238E27FC236}">
                <a16:creationId xmlns:a16="http://schemas.microsoft.com/office/drawing/2014/main" id="{B8A4603C-014C-4948-B3DC-1D13969271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2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F0B3431-E038-544E-898C-3D46FB65EDB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4713" y="1268413"/>
            <a:ext cx="11317287" cy="482441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200">
                <a:latin typeface="Chantilly" pitchFamily="2" charset="0"/>
              </a:defRPr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466C9B1C-D401-4AAB-A557-0CFDF80433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19D076C-A48A-4BA8-B7B9-1A4D7F0B2D67}" type="datetime1">
              <a:rPr lang="de-DE" smtClean="0"/>
              <a:t>27.12.2023</a:t>
            </a:fld>
            <a:endParaRPr lang="de-DE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7A88035A-AEBA-4B3E-A8C0-91F13C5278C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| vergleich eingliederungshilfe - erzieungshilfe </a:t>
            </a:r>
            <a:endParaRPr lang="de-DE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440E6406-3468-4B5D-B7D1-5BA271FB79D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09F4924-C444-4B75-AC1F-22BDE37CDC1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6549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Screenshot enthält.&#10;&#10;Automatisch generierte Beschreibung" hidden="1">
            <a:extLst>
              <a:ext uri="{FF2B5EF4-FFF2-40B4-BE49-F238E27FC236}">
                <a16:creationId xmlns:a16="http://schemas.microsoft.com/office/drawing/2014/main" id="{B8A4603C-014C-4948-B3DC-1D13969271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2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platzhalter 8">
            <a:extLst>
              <a:ext uri="{FF2B5EF4-FFF2-40B4-BE49-F238E27FC236}">
                <a16:creationId xmlns:a16="http://schemas.microsoft.com/office/drawing/2014/main" id="{712FA877-2610-DF4F-A3F6-87C1B7472C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63638" y="2226424"/>
            <a:ext cx="7370762" cy="3615576"/>
          </a:xfrm>
          <a:prstGeom prst="rect">
            <a:avLst/>
          </a:prstGeom>
        </p:spPr>
        <p:txBody>
          <a:bodyPr lIns="0" tIns="0" rIns="0" bIns="0"/>
          <a:lstStyle>
            <a:lvl1pPr marL="457200" indent="-468000">
              <a:lnSpc>
                <a:spcPts val="2000"/>
              </a:lnSpc>
              <a:spcBef>
                <a:spcPts val="1600"/>
              </a:spcBef>
              <a:buFont typeface="+mj-lt"/>
              <a:buAutoNum type="arabicPeriod"/>
              <a:defRPr lang="de-DE" sz="2100" b="0" baseline="0" smtClean="0">
                <a:solidFill>
                  <a:schemeClr val="bg2"/>
                </a:solidFill>
                <a:effectLst/>
                <a:latin typeface="Chantilly" pitchFamily="2" charset="0"/>
              </a:defRPr>
            </a:lvl1pPr>
            <a:lvl2pPr marL="569700" indent="-306900">
              <a:buFont typeface="+mj-lt"/>
              <a:buAutoNum type="arabicPeriod"/>
              <a:defRPr sz="1500" b="1" baseline="0">
                <a:solidFill>
                  <a:schemeClr val="bg2"/>
                </a:solidFill>
                <a:latin typeface="Chantilly" pitchFamily="2" charset="0"/>
              </a:defRPr>
            </a:lvl2pPr>
            <a:lvl3pPr marL="1371600" indent="-457200">
              <a:buFont typeface="+mj-lt"/>
              <a:buAutoNum type="arabicPeriod"/>
              <a:defRPr b="1">
                <a:solidFill>
                  <a:schemeClr val="bg2"/>
                </a:solidFill>
                <a:latin typeface="Chantilly" pitchFamily="2" charset="0"/>
              </a:defRPr>
            </a:lvl3pPr>
            <a:lvl4pPr marL="1714500" indent="-342900">
              <a:buFont typeface="+mj-lt"/>
              <a:buAutoNum type="arabicPeriod"/>
              <a:defRPr b="1">
                <a:solidFill>
                  <a:schemeClr val="bg2"/>
                </a:solidFill>
                <a:latin typeface="Chantilly" pitchFamily="2" charset="0"/>
              </a:defRPr>
            </a:lvl4pPr>
            <a:lvl5pPr marL="2171700" indent="-342900">
              <a:buFont typeface="+mj-lt"/>
              <a:buAutoNum type="arabicPeriod"/>
              <a:defRPr b="1">
                <a:solidFill>
                  <a:schemeClr val="bg2"/>
                </a:solidFill>
                <a:latin typeface="Chantilly" pitchFamily="2" charset="0"/>
              </a:defRPr>
            </a:lvl5pPr>
          </a:lstStyle>
          <a:p>
            <a:r>
              <a:rPr lang="de-DE" b="1" dirty="0">
                <a:solidFill>
                  <a:srgbClr val="005BA9"/>
                </a:solidFill>
                <a:effectLst/>
                <a:latin typeface="Chantilly" pitchFamily="2" charset="0"/>
              </a:rPr>
              <a:t>THEMA XX</a:t>
            </a:r>
          </a:p>
          <a:p>
            <a:pPr lvl="1"/>
            <a:r>
              <a:rPr lang="de-DE" b="1" dirty="0">
                <a:solidFill>
                  <a:srgbClr val="005BA9"/>
                </a:solidFill>
                <a:effectLst/>
                <a:latin typeface="Chantilly" pitchFamily="2" charset="0"/>
              </a:rPr>
              <a:t>Hier steht ein Unterthema</a:t>
            </a:r>
          </a:p>
          <a:p>
            <a:pPr lvl="1"/>
            <a:r>
              <a:rPr lang="de-DE" b="1" dirty="0">
                <a:solidFill>
                  <a:srgbClr val="005BA9"/>
                </a:solidFill>
                <a:effectLst/>
                <a:latin typeface="Chantilly" pitchFamily="2" charset="0"/>
              </a:rPr>
              <a:t>Hier steht ein Unterthema</a:t>
            </a:r>
          </a:p>
          <a:p>
            <a:pPr lvl="0"/>
            <a:r>
              <a:rPr lang="de-DE" b="1" dirty="0">
                <a:solidFill>
                  <a:srgbClr val="005BA9"/>
                </a:solidFill>
                <a:effectLst/>
                <a:latin typeface="Chantilly" pitchFamily="2" charset="0"/>
              </a:rPr>
              <a:t>THEMA XX</a:t>
            </a:r>
          </a:p>
          <a:p>
            <a:pPr lvl="0"/>
            <a:r>
              <a:rPr lang="de-DE" b="1" dirty="0">
                <a:solidFill>
                  <a:srgbClr val="005BA9"/>
                </a:solidFill>
                <a:effectLst/>
                <a:latin typeface="Chantilly" pitchFamily="2" charset="0"/>
              </a:rPr>
              <a:t>THEMA XX</a:t>
            </a:r>
          </a:p>
          <a:p>
            <a:pPr lvl="1"/>
            <a:r>
              <a:rPr lang="de-DE" b="1" dirty="0">
                <a:solidFill>
                  <a:srgbClr val="005BA9"/>
                </a:solidFill>
                <a:effectLst/>
                <a:latin typeface="Chantilly" pitchFamily="2" charset="0"/>
              </a:rPr>
              <a:t>Hier steht ein Unterthema</a:t>
            </a:r>
          </a:p>
          <a:p>
            <a:pPr lvl="1"/>
            <a:r>
              <a:rPr lang="de-DE" b="1" dirty="0">
                <a:solidFill>
                  <a:srgbClr val="005BA9"/>
                </a:solidFill>
                <a:effectLst/>
                <a:latin typeface="Chantilly" pitchFamily="2" charset="0"/>
              </a:rPr>
              <a:t>Hier steht ein Unterthema</a:t>
            </a:r>
          </a:p>
          <a:p>
            <a:pPr lvl="1"/>
            <a:r>
              <a:rPr lang="de-DE" b="1" dirty="0">
                <a:solidFill>
                  <a:srgbClr val="005BA9"/>
                </a:solidFill>
                <a:effectLst/>
                <a:latin typeface="Chantilly" pitchFamily="2" charset="0"/>
              </a:rPr>
              <a:t>Hier steht ein Unterthema</a:t>
            </a:r>
          </a:p>
          <a:p>
            <a:pPr lvl="1"/>
            <a:endParaRPr lang="de-DE" dirty="0">
              <a:solidFill>
                <a:srgbClr val="005BA9"/>
              </a:solidFill>
              <a:effectLst/>
              <a:latin typeface="Chantill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910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9EFAF66-3D87-594D-9326-AC68D8BF758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4713" y="1268413"/>
            <a:ext cx="11317287" cy="482441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ts val="800"/>
              </a:lnSpc>
              <a:buNone/>
              <a:defRPr sz="1500">
                <a:solidFill>
                  <a:schemeClr val="tx1"/>
                </a:solidFill>
                <a:latin typeface="Chantilly" pitchFamily="2" charset="0"/>
              </a:defRPr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675A3082-1C47-8844-A84B-76FC88A16A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9462" y="2062344"/>
            <a:ext cx="10152062" cy="1188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00"/>
              </a:lnSpc>
              <a:buNone/>
              <a:defRPr sz="4650" b="1" cap="all" baseline="0">
                <a:solidFill>
                  <a:schemeClr val="bg1"/>
                </a:solidFill>
                <a:latin typeface="Chantilly" pitchFamily="2" charset="0"/>
              </a:defRPr>
            </a:lvl1pPr>
          </a:lstStyle>
          <a:p>
            <a:pPr lvl="0"/>
            <a:r>
              <a:rPr lang="de-DE" dirty="0"/>
              <a:t>TITEL DER </a:t>
            </a:r>
          </a:p>
          <a:p>
            <a:pPr lvl="0"/>
            <a:r>
              <a:rPr lang="de-DE" dirty="0"/>
              <a:t>POWERPOINT-PRÄSENTATION</a:t>
            </a:r>
          </a:p>
        </p:txBody>
      </p:sp>
    </p:spTree>
    <p:extLst>
      <p:ext uri="{BB962C8B-B14F-4D97-AF65-F5344CB8AC3E}">
        <p14:creationId xmlns:p14="http://schemas.microsoft.com/office/powerpoint/2010/main" val="261224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9164ACC-BF33-5C48-A5FD-AE6039C85BC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176890" y="2730500"/>
            <a:ext cx="1527175" cy="192171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200">
                <a:latin typeface="Chantilly" pitchFamily="2" charset="0"/>
              </a:defRPr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8E392F5-272F-0349-BF01-CFD74CDDC8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8" y="5181935"/>
            <a:ext cx="4932362" cy="6235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900"/>
              </a:lnSpc>
              <a:buNone/>
              <a:defRPr sz="1500" b="0" baseline="0">
                <a:solidFill>
                  <a:schemeClr val="bg2"/>
                </a:solidFill>
                <a:latin typeface="Chantilly" pitchFamily="2" charset="0"/>
              </a:defRPr>
            </a:lvl1pPr>
          </a:lstStyle>
          <a:p>
            <a:pPr lvl="0"/>
            <a:r>
              <a:rPr lang="de-DE" dirty="0"/>
              <a:t>Berufsbezeichnung</a:t>
            </a:r>
          </a:p>
          <a:p>
            <a:pPr lvl="0"/>
            <a:r>
              <a:rPr lang="de-DE" dirty="0"/>
              <a:t>Paritätischer Wohlfahrtsverband Niedersachsen e. V.</a:t>
            </a:r>
          </a:p>
          <a:p>
            <a:pPr lvl="0"/>
            <a:r>
              <a:rPr lang="de-DE" dirty="0" err="1"/>
              <a:t>vorname.nachname@paritätischer.de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87B17AA-ADA8-BE41-B021-6430FE9574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3637" y="4823822"/>
            <a:ext cx="4979987" cy="2746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500" b="1" i="0" u="none" strike="noStrike" kern="1200" cap="all" spc="0" normalizeH="0" baseline="0" noProof="0" dirty="0">
                <a:ln>
                  <a:noFill/>
                </a:ln>
                <a:solidFill>
                  <a:srgbClr val="005DA8"/>
                </a:solidFill>
                <a:effectLst/>
                <a:uLnTx/>
                <a:uFillTx/>
                <a:latin typeface="Chantilly" pitchFamily="2" charset="0"/>
                <a:ea typeface="+mn-ea"/>
                <a:cs typeface="+mn-cs"/>
              </a:rPr>
              <a:t>VORNAME NAME</a:t>
            </a:r>
          </a:p>
        </p:txBody>
      </p:sp>
    </p:spTree>
    <p:extLst>
      <p:ext uri="{BB962C8B-B14F-4D97-AF65-F5344CB8AC3E}">
        <p14:creationId xmlns:p14="http://schemas.microsoft.com/office/powerpoint/2010/main" val="1066033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944C174-1AF3-7B49-B4E9-D925C137B1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63638" y="2226424"/>
            <a:ext cx="4787900" cy="36045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000"/>
              </a:lnSpc>
              <a:spcBef>
                <a:spcPts val="400"/>
              </a:spcBef>
              <a:buFont typeface="+mj-lt"/>
              <a:buNone/>
              <a:defRPr lang="de-DE" sz="1500" b="0" baseline="0" smtClean="0">
                <a:solidFill>
                  <a:schemeClr val="bg2"/>
                </a:solidFill>
                <a:effectLst/>
                <a:latin typeface="Chantilly" pitchFamily="2" charset="0"/>
              </a:defRPr>
            </a:lvl1pPr>
            <a:lvl2pPr marL="226800" indent="0">
              <a:buFont typeface="+mj-lt"/>
              <a:buNone/>
              <a:defRPr sz="1500" b="1">
                <a:solidFill>
                  <a:schemeClr val="bg2"/>
                </a:solidFill>
                <a:latin typeface="Chantilly" pitchFamily="2" charset="0"/>
              </a:defRPr>
            </a:lvl2pPr>
            <a:lvl3pPr marL="1371600" indent="-457200">
              <a:buFont typeface="+mj-lt"/>
              <a:buAutoNum type="arabicPeriod"/>
              <a:defRPr b="1">
                <a:solidFill>
                  <a:schemeClr val="bg2"/>
                </a:solidFill>
                <a:latin typeface="Chantilly" pitchFamily="2" charset="0"/>
              </a:defRPr>
            </a:lvl3pPr>
            <a:lvl4pPr marL="1714500" indent="-342900">
              <a:buFont typeface="+mj-lt"/>
              <a:buAutoNum type="arabicPeriod"/>
              <a:defRPr b="1">
                <a:solidFill>
                  <a:schemeClr val="bg2"/>
                </a:solidFill>
                <a:latin typeface="Chantilly" pitchFamily="2" charset="0"/>
              </a:defRPr>
            </a:lvl4pPr>
            <a:lvl5pPr marL="2171700" indent="-342900">
              <a:buFont typeface="+mj-lt"/>
              <a:buAutoNum type="arabicPeriod"/>
              <a:defRPr b="1">
                <a:solidFill>
                  <a:schemeClr val="bg2"/>
                </a:solidFill>
                <a:latin typeface="Chantilly" pitchFamily="2" charset="0"/>
              </a:defRPr>
            </a:lvl5pPr>
          </a:lstStyle>
          <a:p>
            <a:r>
              <a:rPr lang="de-DE" b="1" dirty="0">
                <a:solidFill>
                  <a:srgbClr val="005BA9"/>
                </a:solidFill>
                <a:effectLst/>
                <a:latin typeface="Chantilly" pitchFamily="2" charset="0"/>
              </a:rPr>
              <a:t>Et </a:t>
            </a:r>
            <a:r>
              <a:rPr lang="de-DE" b="1" dirty="0" err="1">
                <a:solidFill>
                  <a:srgbClr val="005BA9"/>
                </a:solidFill>
                <a:effectLst/>
                <a:latin typeface="Chantilly" pitchFamily="2" charset="0"/>
              </a:rPr>
              <a:t>omnienihici</a:t>
            </a:r>
            <a:r>
              <a:rPr lang="de-DE" b="1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b="1" dirty="0" err="1">
                <a:solidFill>
                  <a:srgbClr val="005BA9"/>
                </a:solidFill>
                <a:effectLst/>
                <a:latin typeface="Chantilly" pitchFamily="2" charset="0"/>
              </a:rPr>
              <a:t>quias</a:t>
            </a:r>
            <a:r>
              <a:rPr lang="de-DE" b="1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b="1" dirty="0" err="1">
                <a:solidFill>
                  <a:srgbClr val="005BA9"/>
                </a:solidFill>
                <a:effectLst/>
                <a:latin typeface="Chantilly" pitchFamily="2" charset="0"/>
              </a:rPr>
              <a:t>andandio</a:t>
            </a:r>
            <a:r>
              <a:rPr lang="de-DE" b="1" dirty="0">
                <a:solidFill>
                  <a:srgbClr val="005BA9"/>
                </a:solidFill>
                <a:effectLst/>
                <a:latin typeface="Chantilly" pitchFamily="2" charset="0"/>
              </a:rPr>
              <a:t>.</a:t>
            </a:r>
            <a:endParaRPr lang="de-DE" dirty="0">
              <a:solidFill>
                <a:srgbClr val="005BA9"/>
              </a:solidFill>
              <a:effectLst/>
              <a:latin typeface="Chantilly" pitchFamily="2" charset="0"/>
            </a:endParaRPr>
          </a:p>
          <a:p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Nequo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dellaccus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quat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anda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dolor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res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eateniae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suntint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urercitinto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corerem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que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pa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comnis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inime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labo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.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Pa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sitassim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aperion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sequides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at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esciatio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.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Olum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imiliqui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officia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iliandit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prae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eni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dit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eatecusanti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quidend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.</a:t>
            </a:r>
          </a:p>
          <a:p>
            <a:endParaRPr lang="de-DE" dirty="0">
              <a:solidFill>
                <a:srgbClr val="005BA9"/>
              </a:solidFill>
              <a:effectLst/>
              <a:latin typeface="Chantilly" pitchFamily="2" charset="0"/>
            </a:endParaRPr>
          </a:p>
          <a:p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Otatius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doluptatur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,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quasit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enimenet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alitatet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, et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fuga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. Edit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ut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dolutem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.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Ferum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quamus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aut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dolore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nullaut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quiaerferro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est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, quas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distibus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evel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earupta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venda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cuptatectur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,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aut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am am,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aditat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ma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que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nis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dolum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.</a:t>
            </a:r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B1BF39E9-29AD-3740-802E-90EB8468283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48413" y="1773238"/>
            <a:ext cx="5843587" cy="38163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200">
                <a:latin typeface="Chantilly" pitchFamily="2" charset="0"/>
              </a:defRPr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17" name="Textplatzhalter 15">
            <a:extLst>
              <a:ext uri="{FF2B5EF4-FFF2-40B4-BE49-F238E27FC236}">
                <a16:creationId xmlns:a16="http://schemas.microsoft.com/office/drawing/2014/main" id="{2AC40E02-EAB6-6C4F-8EC6-3DA55462879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48413" y="5607157"/>
            <a:ext cx="4968875" cy="33246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1100">
                <a:solidFill>
                  <a:schemeClr val="bg2"/>
                </a:solidFill>
                <a:latin typeface="Chantilly" pitchFamily="2" charset="0"/>
              </a:defRPr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DA139E22-8CB8-4A1F-9B75-BE07ABC5A6AA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0F647CB6-013A-4B53-8C76-5FE9B51956A7}" type="datetime1">
              <a:rPr lang="de-DE" smtClean="0"/>
              <a:t>27.12.2023</a:t>
            </a:fld>
            <a:endParaRPr lang="de-DE" dirty="0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1CE59D40-68B3-4E54-8271-FECDA8A12FE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/>
              <a:t>| vergleich eingliederungshilfe - erzieungshilfe </a:t>
            </a:r>
            <a:endParaRPr lang="de-DE" dirty="0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BACB3E75-099A-4AF5-A7F4-EE4DEDC7F6C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9F4924-C444-4B75-AC1F-22BDE37CDC1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9297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 mit vie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944C174-1AF3-7B49-B4E9-D925C137B1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63638" y="2226424"/>
            <a:ext cx="7370762" cy="36155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000"/>
              </a:lnSpc>
              <a:spcBef>
                <a:spcPts val="400"/>
              </a:spcBef>
              <a:buFont typeface="+mj-lt"/>
              <a:buNone/>
              <a:defRPr lang="de-DE" sz="1500" b="0" cap="none" baseline="0" smtClean="0">
                <a:solidFill>
                  <a:schemeClr val="bg2"/>
                </a:solidFill>
                <a:effectLst/>
                <a:latin typeface="Chantilly" pitchFamily="2" charset="0"/>
              </a:defRPr>
            </a:lvl1pPr>
            <a:lvl2pPr marL="226800" indent="0">
              <a:buFont typeface="+mj-lt"/>
              <a:buNone/>
              <a:defRPr sz="1500" b="1">
                <a:solidFill>
                  <a:schemeClr val="bg2"/>
                </a:solidFill>
                <a:latin typeface="Chantilly" pitchFamily="2" charset="0"/>
              </a:defRPr>
            </a:lvl2pPr>
            <a:lvl3pPr marL="1371600" indent="-457200">
              <a:buFont typeface="+mj-lt"/>
              <a:buAutoNum type="arabicPeriod"/>
              <a:defRPr b="1">
                <a:solidFill>
                  <a:schemeClr val="bg2"/>
                </a:solidFill>
                <a:latin typeface="Chantilly" pitchFamily="2" charset="0"/>
              </a:defRPr>
            </a:lvl3pPr>
            <a:lvl4pPr marL="1714500" indent="-342900">
              <a:buFont typeface="+mj-lt"/>
              <a:buAutoNum type="arabicPeriod"/>
              <a:defRPr b="1">
                <a:solidFill>
                  <a:schemeClr val="bg2"/>
                </a:solidFill>
                <a:latin typeface="Chantilly" pitchFamily="2" charset="0"/>
              </a:defRPr>
            </a:lvl4pPr>
            <a:lvl5pPr marL="2171700" indent="-342900">
              <a:buFont typeface="+mj-lt"/>
              <a:buAutoNum type="arabicPeriod"/>
              <a:defRPr b="1">
                <a:solidFill>
                  <a:schemeClr val="bg2"/>
                </a:solidFill>
                <a:latin typeface="Chantilly" pitchFamily="2" charset="0"/>
              </a:defRPr>
            </a:lvl5pPr>
          </a:lstStyle>
          <a:p>
            <a:r>
              <a:rPr lang="de-DE" b="1" dirty="0">
                <a:solidFill>
                  <a:srgbClr val="005BA9"/>
                </a:solidFill>
                <a:effectLst/>
                <a:latin typeface="Chantilly" pitchFamily="2" charset="0"/>
              </a:rPr>
              <a:t>Et </a:t>
            </a:r>
            <a:r>
              <a:rPr lang="de-DE" b="1" dirty="0" err="1">
                <a:solidFill>
                  <a:srgbClr val="005BA9"/>
                </a:solidFill>
                <a:effectLst/>
                <a:latin typeface="Chantilly" pitchFamily="2" charset="0"/>
              </a:rPr>
              <a:t>omnienihici</a:t>
            </a:r>
            <a:r>
              <a:rPr lang="de-DE" b="1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b="1" dirty="0" err="1">
                <a:solidFill>
                  <a:srgbClr val="005BA9"/>
                </a:solidFill>
                <a:effectLst/>
                <a:latin typeface="Chantilly" pitchFamily="2" charset="0"/>
              </a:rPr>
              <a:t>quias</a:t>
            </a:r>
            <a:r>
              <a:rPr lang="de-DE" b="1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b="1" dirty="0" err="1">
                <a:solidFill>
                  <a:srgbClr val="005BA9"/>
                </a:solidFill>
                <a:effectLst/>
                <a:latin typeface="Chantilly" pitchFamily="2" charset="0"/>
              </a:rPr>
              <a:t>andandio</a:t>
            </a:r>
            <a:r>
              <a:rPr lang="de-DE" b="1" dirty="0">
                <a:solidFill>
                  <a:srgbClr val="005BA9"/>
                </a:solidFill>
                <a:effectLst/>
                <a:latin typeface="Chantilly" pitchFamily="2" charset="0"/>
              </a:rPr>
              <a:t>.</a:t>
            </a:r>
            <a:endParaRPr lang="de-DE" dirty="0">
              <a:solidFill>
                <a:srgbClr val="005BA9"/>
              </a:solidFill>
              <a:effectLst/>
              <a:latin typeface="Chantilly" pitchFamily="2" charset="0"/>
            </a:endParaRPr>
          </a:p>
          <a:p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Nequo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dellaccus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quat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anda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dolor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res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eateniae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suntint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urercitinto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corerem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que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pa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comnis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inime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labo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.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Pa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sitassim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aperion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sequides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at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esciatio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.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Olum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imiliqui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officia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iliandit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prae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eni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dit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eatecusanti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quidend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.</a:t>
            </a:r>
          </a:p>
          <a:p>
            <a:endParaRPr lang="de-DE" dirty="0">
              <a:solidFill>
                <a:srgbClr val="005BA9"/>
              </a:solidFill>
              <a:effectLst/>
              <a:latin typeface="Chantilly" pitchFamily="2" charset="0"/>
            </a:endParaRPr>
          </a:p>
          <a:p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Otatius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doluptatur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,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quasit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enimenet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alitatet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, et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fuga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. Edit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ut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dolutem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.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Ferum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quamus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aut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dolore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nullaut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quiaerferro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est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, quas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distibus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evel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earupta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venda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cuptatectur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,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aut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am am,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aditat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ma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que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nis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dolum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.</a:t>
            </a:r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2B91EB5A-AEDE-4209-821D-A40758B754F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7311778-D561-480B-9918-0A2F592682D5}" type="datetime1">
              <a:rPr lang="de-DE" smtClean="0"/>
              <a:t>27.12.2023</a:t>
            </a:fld>
            <a:endParaRPr lang="de-DE" dirty="0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C8467914-9D17-4DA3-BEDA-A37856854F6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| vergleich eingliederungshilfe - erzieungshilfe </a:t>
            </a:r>
            <a:endParaRPr lang="de-DE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E3604503-1DB3-4DB1-951C-DA76C0FBA8D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09F4924-C444-4B75-AC1F-22BDE37CDC1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9125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 mit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944C174-1AF3-7B49-B4E9-D925C137B1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63638" y="2226423"/>
            <a:ext cx="7370762" cy="36155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000"/>
              </a:lnSpc>
              <a:spcBef>
                <a:spcPts val="3000"/>
              </a:spcBef>
              <a:buSzPct val="65000"/>
              <a:buFontTx/>
              <a:buNone/>
              <a:defRPr lang="de-DE" sz="2100" b="1" i="0" baseline="0" smtClean="0">
                <a:solidFill>
                  <a:schemeClr val="bg2"/>
                </a:solidFill>
                <a:effectLst/>
                <a:latin typeface="Chantilly" pitchFamily="2" charset="0"/>
              </a:defRPr>
            </a:lvl1pPr>
            <a:lvl2pPr marL="656550" indent="-285750">
              <a:spcBef>
                <a:spcPts val="600"/>
              </a:spcBef>
              <a:buSzPct val="55000"/>
              <a:buFontTx/>
              <a:buBlip>
                <a:blip r:embed="rId2"/>
              </a:buBlip>
              <a:defRPr sz="1500" b="1" i="0" baseline="0">
                <a:solidFill>
                  <a:schemeClr val="bg2"/>
                </a:solidFill>
                <a:latin typeface="Chantilly" pitchFamily="2" charset="0"/>
              </a:defRPr>
            </a:lvl2pPr>
            <a:lvl3pPr marL="1083600" indent="-277200">
              <a:spcBef>
                <a:spcPts val="600"/>
              </a:spcBef>
              <a:buSzPct val="50000"/>
              <a:buFontTx/>
              <a:buBlip>
                <a:blip r:embed="rId2"/>
              </a:buBlip>
              <a:defRPr sz="1500" b="1" i="0" baseline="0">
                <a:solidFill>
                  <a:schemeClr val="bg2"/>
                </a:solidFill>
                <a:latin typeface="Chantilly" pitchFamily="2" charset="0"/>
              </a:defRPr>
            </a:lvl3pPr>
            <a:lvl4pPr marL="1714500" indent="-342900">
              <a:buFont typeface="+mj-lt"/>
              <a:buAutoNum type="arabicPeriod"/>
              <a:defRPr b="1">
                <a:solidFill>
                  <a:schemeClr val="bg2"/>
                </a:solidFill>
                <a:latin typeface="Chantilly" pitchFamily="2" charset="0"/>
              </a:defRPr>
            </a:lvl4pPr>
            <a:lvl5pPr marL="2171700" indent="-342900">
              <a:buFont typeface="+mj-lt"/>
              <a:buAutoNum type="arabicPeriod"/>
              <a:defRPr b="1">
                <a:solidFill>
                  <a:schemeClr val="bg2"/>
                </a:solidFill>
                <a:latin typeface="Chantilly" pitchFamily="2" charset="0"/>
              </a:defRPr>
            </a:lvl5pPr>
          </a:lstStyle>
          <a:p>
            <a:r>
              <a:rPr lang="de-DE" b="1" dirty="0">
                <a:solidFill>
                  <a:srgbClr val="005BA9"/>
                </a:solidFill>
                <a:effectLst/>
                <a:latin typeface="Chantilly" pitchFamily="2" charset="0"/>
              </a:rPr>
              <a:t>THEMA XX</a:t>
            </a:r>
          </a:p>
          <a:p>
            <a:pPr lvl="1"/>
            <a:r>
              <a:rPr lang="de-DE" b="1" dirty="0">
                <a:solidFill>
                  <a:srgbClr val="005BA9"/>
                </a:solidFill>
                <a:effectLst/>
                <a:latin typeface="Chantilly" pitchFamily="2" charset="0"/>
              </a:rPr>
              <a:t>Hier steht ein Unterthema </a:t>
            </a:r>
          </a:p>
          <a:p>
            <a:pPr lvl="2"/>
            <a:r>
              <a:rPr lang="de-DE" b="1" dirty="0">
                <a:solidFill>
                  <a:srgbClr val="005BA9"/>
                </a:solidFill>
                <a:effectLst/>
                <a:latin typeface="Chantilly" pitchFamily="2" charset="0"/>
              </a:rPr>
              <a:t>Hier steht ein Unterthema</a:t>
            </a:r>
          </a:p>
          <a:p>
            <a:r>
              <a:rPr lang="de-DE" b="1" dirty="0">
                <a:solidFill>
                  <a:srgbClr val="005BA9"/>
                </a:solidFill>
                <a:effectLst/>
                <a:latin typeface="Chantilly" pitchFamily="2" charset="0"/>
              </a:rPr>
              <a:t>THEMA XX</a:t>
            </a:r>
          </a:p>
          <a:p>
            <a:pPr lvl="1"/>
            <a:r>
              <a:rPr lang="de-DE" b="1" dirty="0">
                <a:solidFill>
                  <a:srgbClr val="005BA9"/>
                </a:solidFill>
                <a:effectLst/>
                <a:latin typeface="Chantilly" pitchFamily="2" charset="0"/>
              </a:rPr>
              <a:t>Hier steht ein Unterthema </a:t>
            </a:r>
          </a:p>
          <a:p>
            <a:pPr lvl="2"/>
            <a:r>
              <a:rPr lang="de-DE" b="1" dirty="0">
                <a:solidFill>
                  <a:srgbClr val="005BA9"/>
                </a:solidFill>
                <a:effectLst/>
                <a:latin typeface="Chantilly" pitchFamily="2" charset="0"/>
              </a:rPr>
              <a:t>Hier steht ein Unterthema</a:t>
            </a:r>
          </a:p>
          <a:p>
            <a:endParaRPr lang="de-DE" dirty="0">
              <a:solidFill>
                <a:srgbClr val="005BA9"/>
              </a:solidFill>
              <a:effectLst/>
              <a:latin typeface="Chantilly" pitchFamily="2" charset="0"/>
            </a:endParaRPr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C6373A93-6E78-43EA-B92A-95B4CBF3ABB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ACD1BE2-9961-40E9-889E-34203893AB48}" type="datetime1">
              <a:rPr lang="de-DE" smtClean="0"/>
              <a:t>27.12.2023</a:t>
            </a:fld>
            <a:endParaRPr lang="de-DE" dirty="0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F1AC6857-7C12-4E87-97BC-C16D69EE5DF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| vergleich eingliederungshilfe - erzieungshilfe </a:t>
            </a:r>
            <a:endParaRPr lang="de-DE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8F2EB67E-6301-4C9B-8B22-FBD0CE03948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09F4924-C444-4B75-AC1F-22BDE37CDC1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3063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 mit Text und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944C174-1AF3-7B49-B4E9-D925C137B1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76890" y="2226424"/>
            <a:ext cx="4774648" cy="36155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000"/>
              </a:lnSpc>
              <a:spcBef>
                <a:spcPts val="400"/>
              </a:spcBef>
              <a:buFont typeface="+mj-lt"/>
              <a:buNone/>
              <a:defRPr lang="de-DE" sz="1500" b="0" baseline="0" smtClean="0">
                <a:solidFill>
                  <a:schemeClr val="bg2"/>
                </a:solidFill>
                <a:effectLst/>
                <a:latin typeface="Chantilly" pitchFamily="2" charset="0"/>
              </a:defRPr>
            </a:lvl1pPr>
            <a:lvl2pPr marL="226800" indent="0">
              <a:buFont typeface="+mj-lt"/>
              <a:buNone/>
              <a:defRPr sz="1500" b="1">
                <a:solidFill>
                  <a:schemeClr val="bg2"/>
                </a:solidFill>
                <a:latin typeface="Chantilly" pitchFamily="2" charset="0"/>
              </a:defRPr>
            </a:lvl2pPr>
            <a:lvl3pPr marL="1371600" indent="-457200">
              <a:buFont typeface="+mj-lt"/>
              <a:buAutoNum type="arabicPeriod"/>
              <a:defRPr b="1">
                <a:solidFill>
                  <a:schemeClr val="bg2"/>
                </a:solidFill>
                <a:latin typeface="Chantilly" pitchFamily="2" charset="0"/>
              </a:defRPr>
            </a:lvl3pPr>
            <a:lvl4pPr marL="1714500" indent="-342900">
              <a:buFont typeface="+mj-lt"/>
              <a:buAutoNum type="arabicPeriod"/>
              <a:defRPr b="1">
                <a:solidFill>
                  <a:schemeClr val="bg2"/>
                </a:solidFill>
                <a:latin typeface="Chantilly" pitchFamily="2" charset="0"/>
              </a:defRPr>
            </a:lvl4pPr>
            <a:lvl5pPr marL="2171700" indent="-342900">
              <a:buFont typeface="+mj-lt"/>
              <a:buAutoNum type="arabicPeriod"/>
              <a:defRPr b="1">
                <a:solidFill>
                  <a:schemeClr val="bg2"/>
                </a:solidFill>
                <a:latin typeface="Chantilly" pitchFamily="2" charset="0"/>
              </a:defRPr>
            </a:lvl5pPr>
          </a:lstStyle>
          <a:p>
            <a:r>
              <a:rPr lang="de-DE" b="1" dirty="0">
                <a:solidFill>
                  <a:srgbClr val="005BA9"/>
                </a:solidFill>
                <a:effectLst/>
                <a:latin typeface="Chantilly" pitchFamily="2" charset="0"/>
              </a:rPr>
              <a:t>Et </a:t>
            </a:r>
            <a:r>
              <a:rPr lang="de-DE" b="1" dirty="0" err="1">
                <a:solidFill>
                  <a:srgbClr val="005BA9"/>
                </a:solidFill>
                <a:effectLst/>
                <a:latin typeface="Chantilly" pitchFamily="2" charset="0"/>
              </a:rPr>
              <a:t>omnienihici</a:t>
            </a:r>
            <a:r>
              <a:rPr lang="de-DE" b="1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b="1" dirty="0" err="1">
                <a:solidFill>
                  <a:srgbClr val="005BA9"/>
                </a:solidFill>
                <a:effectLst/>
                <a:latin typeface="Chantilly" pitchFamily="2" charset="0"/>
              </a:rPr>
              <a:t>quias</a:t>
            </a:r>
            <a:r>
              <a:rPr lang="de-DE" b="1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b="1" dirty="0" err="1">
                <a:solidFill>
                  <a:srgbClr val="005BA9"/>
                </a:solidFill>
                <a:effectLst/>
                <a:latin typeface="Chantilly" pitchFamily="2" charset="0"/>
              </a:rPr>
              <a:t>andandio</a:t>
            </a:r>
            <a:r>
              <a:rPr lang="de-DE" b="1" dirty="0">
                <a:solidFill>
                  <a:srgbClr val="005BA9"/>
                </a:solidFill>
                <a:effectLst/>
                <a:latin typeface="Chantilly" pitchFamily="2" charset="0"/>
              </a:rPr>
              <a:t>.</a:t>
            </a:r>
            <a:endParaRPr lang="de-DE" dirty="0">
              <a:solidFill>
                <a:srgbClr val="005BA9"/>
              </a:solidFill>
              <a:effectLst/>
              <a:latin typeface="Chantilly" pitchFamily="2" charset="0"/>
            </a:endParaRPr>
          </a:p>
          <a:p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Nequo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dellaccus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quat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anda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dolor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res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eateniae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suntint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urercitinto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corerem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que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pa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comnis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inime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labo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.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Pa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sitassim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aperion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sequides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at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esciatio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.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Olum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imiliqui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officia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iliandit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prae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eni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dit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eatecusanti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quidend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.</a:t>
            </a:r>
          </a:p>
          <a:p>
            <a:endParaRPr lang="de-DE" dirty="0">
              <a:solidFill>
                <a:srgbClr val="005BA9"/>
              </a:solidFill>
              <a:effectLst/>
              <a:latin typeface="Chantilly" pitchFamily="2" charset="0"/>
            </a:endParaRPr>
          </a:p>
          <a:p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Otatius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doluptatur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,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quasit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enimenet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alitatet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, et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fuga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. Edit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ut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dolutem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.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Ferum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quamus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aut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dolore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nullaut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quiaerferro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est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, quas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distibus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evel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earupta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venda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cuptatectur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,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aut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am am,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aditat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ma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que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nis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dolum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.</a:t>
            </a:r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B1BF39E9-29AD-3740-802E-90EB8468283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48413" y="4030741"/>
            <a:ext cx="4968875" cy="155884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200">
                <a:latin typeface="Chantilly" pitchFamily="2" charset="0"/>
              </a:defRPr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8DB720C7-B725-054C-ABEF-10F1029B27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48413" y="5589588"/>
            <a:ext cx="4968875" cy="21322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1100">
                <a:solidFill>
                  <a:schemeClr val="bg2"/>
                </a:solidFill>
                <a:latin typeface="Chantilly" pitchFamily="2" charset="0"/>
              </a:defRPr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0" name="Bildplatzhalter 13">
            <a:extLst>
              <a:ext uri="{FF2B5EF4-FFF2-40B4-BE49-F238E27FC236}">
                <a16:creationId xmlns:a16="http://schemas.microsoft.com/office/drawing/2014/main" id="{781792D2-2538-A047-89DD-CB4940430A2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348413" y="1773238"/>
            <a:ext cx="2407014" cy="181544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200">
                <a:latin typeface="Chantilly" pitchFamily="2" charset="0"/>
              </a:defRPr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11" name="Bildplatzhalter 13">
            <a:extLst>
              <a:ext uri="{FF2B5EF4-FFF2-40B4-BE49-F238E27FC236}">
                <a16:creationId xmlns:a16="http://schemas.microsoft.com/office/drawing/2014/main" id="{ACF9C22C-570F-F345-9ABC-99705CA6DE8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910274" y="1773238"/>
            <a:ext cx="2407014" cy="181544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200">
                <a:latin typeface="Chantilly" pitchFamily="2" charset="0"/>
              </a:defRPr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12" name="Textplatzhalter 15">
            <a:extLst>
              <a:ext uri="{FF2B5EF4-FFF2-40B4-BE49-F238E27FC236}">
                <a16:creationId xmlns:a16="http://schemas.microsoft.com/office/drawing/2014/main" id="{D52FE0A8-C9C7-CB4A-BD9A-EA968FC6747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48413" y="3597069"/>
            <a:ext cx="2407014" cy="220448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1100">
                <a:solidFill>
                  <a:schemeClr val="bg2"/>
                </a:solidFill>
                <a:latin typeface="Chantilly" pitchFamily="2" charset="0"/>
              </a:defRPr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3" name="Textplatzhalter 15">
            <a:extLst>
              <a:ext uri="{FF2B5EF4-FFF2-40B4-BE49-F238E27FC236}">
                <a16:creationId xmlns:a16="http://schemas.microsoft.com/office/drawing/2014/main" id="{6AA0ABD0-D271-BF48-8E03-51D8BE220E0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910274" y="3597069"/>
            <a:ext cx="2407014" cy="220448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1100">
                <a:solidFill>
                  <a:schemeClr val="bg2"/>
                </a:solidFill>
                <a:latin typeface="Chantilly" pitchFamily="2" charset="0"/>
              </a:defRPr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9" name="Datumsplatzhalter 18">
            <a:extLst>
              <a:ext uri="{FF2B5EF4-FFF2-40B4-BE49-F238E27FC236}">
                <a16:creationId xmlns:a16="http://schemas.microsoft.com/office/drawing/2014/main" id="{9AFDDA6D-6FB5-4FC6-BB95-332C9F034AC9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74A7CC0-4BAA-48D6-A03E-A61B1538F071}" type="datetime1">
              <a:rPr lang="de-DE" smtClean="0"/>
              <a:t>27.12.2023</a:t>
            </a:fld>
            <a:endParaRPr lang="de-DE" dirty="0"/>
          </a:p>
        </p:txBody>
      </p:sp>
      <p:sp>
        <p:nvSpPr>
          <p:cNvPr id="20" name="Fußzeilenplatzhalter 19">
            <a:extLst>
              <a:ext uri="{FF2B5EF4-FFF2-40B4-BE49-F238E27FC236}">
                <a16:creationId xmlns:a16="http://schemas.microsoft.com/office/drawing/2014/main" id="{43ACC716-4FBF-499D-84A5-07B6270D574D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| vergleich eingliederungshilfe - erzieungshilfe </a:t>
            </a:r>
            <a:endParaRPr lang="de-DE" dirty="0"/>
          </a:p>
        </p:txBody>
      </p:sp>
      <p:sp>
        <p:nvSpPr>
          <p:cNvPr id="21" name="Foliennummernplatzhalter 20">
            <a:extLst>
              <a:ext uri="{FF2B5EF4-FFF2-40B4-BE49-F238E27FC236}">
                <a16:creationId xmlns:a16="http://schemas.microsoft.com/office/drawing/2014/main" id="{0ECD0CB9-C57E-4EF4-9B62-56978F0F43A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609F4924-C444-4B75-AC1F-22BDE37CDC1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8555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 mit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944C174-1AF3-7B49-B4E9-D925C137B1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76890" y="2226424"/>
            <a:ext cx="4558086" cy="36155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000"/>
              </a:lnSpc>
              <a:spcBef>
                <a:spcPts val="400"/>
              </a:spcBef>
              <a:buFont typeface="+mj-lt"/>
              <a:buNone/>
              <a:defRPr lang="de-DE" sz="1500" b="0" baseline="0" smtClean="0">
                <a:solidFill>
                  <a:schemeClr val="bg2"/>
                </a:solidFill>
                <a:effectLst/>
                <a:latin typeface="Chantilly" pitchFamily="2" charset="0"/>
              </a:defRPr>
            </a:lvl1pPr>
            <a:lvl2pPr marL="226800" indent="0">
              <a:buFont typeface="+mj-lt"/>
              <a:buNone/>
              <a:defRPr sz="1500" b="1">
                <a:solidFill>
                  <a:schemeClr val="bg2"/>
                </a:solidFill>
                <a:latin typeface="Chantilly" pitchFamily="2" charset="0"/>
              </a:defRPr>
            </a:lvl2pPr>
            <a:lvl3pPr marL="1371600" indent="-457200">
              <a:buFont typeface="+mj-lt"/>
              <a:buAutoNum type="arabicPeriod"/>
              <a:defRPr b="1">
                <a:solidFill>
                  <a:schemeClr val="bg2"/>
                </a:solidFill>
                <a:latin typeface="Chantilly" pitchFamily="2" charset="0"/>
              </a:defRPr>
            </a:lvl3pPr>
            <a:lvl4pPr marL="1714500" indent="-342900">
              <a:buFont typeface="+mj-lt"/>
              <a:buAutoNum type="arabicPeriod"/>
              <a:defRPr b="1">
                <a:solidFill>
                  <a:schemeClr val="bg2"/>
                </a:solidFill>
                <a:latin typeface="Chantilly" pitchFamily="2" charset="0"/>
              </a:defRPr>
            </a:lvl4pPr>
            <a:lvl5pPr marL="2171700" indent="-342900">
              <a:buFont typeface="+mj-lt"/>
              <a:buAutoNum type="arabicPeriod"/>
              <a:defRPr b="1">
                <a:solidFill>
                  <a:schemeClr val="bg2"/>
                </a:solidFill>
                <a:latin typeface="Chantilly" pitchFamily="2" charset="0"/>
              </a:defRPr>
            </a:lvl5pPr>
          </a:lstStyle>
          <a:p>
            <a:r>
              <a:rPr lang="de-DE" b="1" dirty="0">
                <a:solidFill>
                  <a:srgbClr val="005BA9"/>
                </a:solidFill>
                <a:effectLst/>
                <a:latin typeface="Chantilly" pitchFamily="2" charset="0"/>
              </a:rPr>
              <a:t>Et </a:t>
            </a:r>
            <a:r>
              <a:rPr lang="de-DE" b="1" dirty="0" err="1">
                <a:solidFill>
                  <a:srgbClr val="005BA9"/>
                </a:solidFill>
                <a:effectLst/>
                <a:latin typeface="Chantilly" pitchFamily="2" charset="0"/>
              </a:rPr>
              <a:t>omnienihici</a:t>
            </a:r>
            <a:r>
              <a:rPr lang="de-DE" b="1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b="1" dirty="0" err="1">
                <a:solidFill>
                  <a:srgbClr val="005BA9"/>
                </a:solidFill>
                <a:effectLst/>
                <a:latin typeface="Chantilly" pitchFamily="2" charset="0"/>
              </a:rPr>
              <a:t>quias</a:t>
            </a:r>
            <a:r>
              <a:rPr lang="de-DE" b="1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b="1" dirty="0" err="1">
                <a:solidFill>
                  <a:srgbClr val="005BA9"/>
                </a:solidFill>
                <a:effectLst/>
                <a:latin typeface="Chantilly" pitchFamily="2" charset="0"/>
              </a:rPr>
              <a:t>andandio</a:t>
            </a:r>
            <a:r>
              <a:rPr lang="de-DE" b="1" dirty="0">
                <a:solidFill>
                  <a:srgbClr val="005BA9"/>
                </a:solidFill>
                <a:effectLst/>
                <a:latin typeface="Chantilly" pitchFamily="2" charset="0"/>
              </a:rPr>
              <a:t>.</a:t>
            </a:r>
            <a:endParaRPr lang="de-DE" dirty="0">
              <a:solidFill>
                <a:srgbClr val="005BA9"/>
              </a:solidFill>
              <a:effectLst/>
              <a:latin typeface="Chantilly" pitchFamily="2" charset="0"/>
            </a:endParaRPr>
          </a:p>
          <a:p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Nequo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dellaccus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quat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anda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dolor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res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eateniae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suntint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urercitinto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corerem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que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pa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comnis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inime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labo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.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Pa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sitassim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aperion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sequides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at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esciatio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.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Olum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imiliqui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officia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iliandit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prae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eni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dit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eatecusanti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quidend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.</a:t>
            </a:r>
          </a:p>
          <a:p>
            <a:endParaRPr lang="de-DE" dirty="0">
              <a:solidFill>
                <a:srgbClr val="005BA9"/>
              </a:solidFill>
              <a:effectLst/>
              <a:latin typeface="Chantilly" pitchFamily="2" charset="0"/>
            </a:endParaRPr>
          </a:p>
          <a:p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Otatius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doluptatur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,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quasit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enimenet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alitatet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, et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fuga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. Edit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ut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dolutem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.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Ferum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quamus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aut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dolore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nullaut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quiaerferro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est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, quas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distibus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evel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earupta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venda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cuptatectur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,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aut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am am,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aditat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ma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que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nis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dolum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.</a:t>
            </a:r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B1BF39E9-29AD-3740-802E-90EB8468283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48413" y="1773238"/>
            <a:ext cx="5843587" cy="38163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200">
                <a:latin typeface="Chantilly" pitchFamily="2" charset="0"/>
              </a:defRPr>
            </a:lvl1pPr>
          </a:lstStyle>
          <a:p>
            <a:r>
              <a:rPr lang="de-DE" dirty="0"/>
              <a:t>Grafik einfügen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8DB720C7-B725-054C-ABEF-10F1029B27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48413" y="5607157"/>
            <a:ext cx="4968875" cy="33246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1100">
                <a:solidFill>
                  <a:schemeClr val="bg2"/>
                </a:solidFill>
                <a:latin typeface="Chantilly" pitchFamily="2" charset="0"/>
              </a:defRPr>
            </a:lvl1pPr>
          </a:lstStyle>
          <a:p>
            <a:pPr lvl="0"/>
            <a:r>
              <a:rPr lang="de-DE" dirty="0"/>
              <a:t>Erklärung Grafik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69CA6687-22B5-4077-99D1-5A5602E362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3C4E02C2-A77F-461A-B5F1-5A8C723C5208}" type="datetime1">
              <a:rPr lang="de-DE" smtClean="0"/>
              <a:t>27.12.2023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F866F431-9129-4320-9BB1-1F7C1088FD9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/>
              <a:t>| vergleich eingliederungshilfe - erzieungshilfe 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9D0776C6-44F5-4DAB-B22F-25F9ECFC7F0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9F4924-C444-4B75-AC1F-22BDE37CDC1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6960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 mit Gegenüberstel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944C174-1AF3-7B49-B4E9-D925C137B1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71577" y="2226424"/>
            <a:ext cx="4779961" cy="361557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2000"/>
              </a:lnSpc>
              <a:spcBef>
                <a:spcPts val="400"/>
              </a:spcBef>
              <a:buFont typeface="+mj-lt"/>
              <a:buNone/>
              <a:defRPr lang="de-DE" sz="1500" b="0" baseline="0" smtClean="0">
                <a:solidFill>
                  <a:schemeClr val="bg2"/>
                </a:solidFill>
                <a:effectLst/>
                <a:latin typeface="Chantilly" pitchFamily="2" charset="0"/>
              </a:defRPr>
            </a:lvl1pPr>
            <a:lvl2pPr marL="226800" indent="0">
              <a:buFont typeface="+mj-lt"/>
              <a:buNone/>
              <a:defRPr sz="1500" b="1">
                <a:solidFill>
                  <a:schemeClr val="bg2"/>
                </a:solidFill>
                <a:latin typeface="Chantilly" pitchFamily="2" charset="0"/>
              </a:defRPr>
            </a:lvl2pPr>
            <a:lvl3pPr marL="1371600" indent="-457200">
              <a:buFont typeface="+mj-lt"/>
              <a:buAutoNum type="arabicPeriod"/>
              <a:defRPr b="1">
                <a:solidFill>
                  <a:schemeClr val="bg2"/>
                </a:solidFill>
                <a:latin typeface="Chantilly" pitchFamily="2" charset="0"/>
              </a:defRPr>
            </a:lvl3pPr>
            <a:lvl4pPr marL="1714500" indent="-342900">
              <a:buFont typeface="+mj-lt"/>
              <a:buAutoNum type="arabicPeriod"/>
              <a:defRPr b="1">
                <a:solidFill>
                  <a:schemeClr val="bg2"/>
                </a:solidFill>
                <a:latin typeface="Chantilly" pitchFamily="2" charset="0"/>
              </a:defRPr>
            </a:lvl4pPr>
            <a:lvl5pPr marL="2171700" indent="-342900">
              <a:buFont typeface="+mj-lt"/>
              <a:buAutoNum type="arabicPeriod"/>
              <a:defRPr b="1">
                <a:solidFill>
                  <a:schemeClr val="bg2"/>
                </a:solidFill>
                <a:latin typeface="Chantilly" pitchFamily="2" charset="0"/>
              </a:defRPr>
            </a:lvl5pPr>
          </a:lstStyle>
          <a:p>
            <a:r>
              <a:rPr lang="de-DE" b="1" dirty="0">
                <a:solidFill>
                  <a:srgbClr val="005BA9"/>
                </a:solidFill>
                <a:effectLst/>
                <a:latin typeface="Chantilly" pitchFamily="2" charset="0"/>
              </a:rPr>
              <a:t>Et </a:t>
            </a:r>
            <a:r>
              <a:rPr lang="de-DE" b="1" dirty="0" err="1">
                <a:solidFill>
                  <a:srgbClr val="005BA9"/>
                </a:solidFill>
                <a:effectLst/>
                <a:latin typeface="Chantilly" pitchFamily="2" charset="0"/>
              </a:rPr>
              <a:t>omnienihici</a:t>
            </a:r>
            <a:r>
              <a:rPr lang="de-DE" b="1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b="1" dirty="0" err="1">
                <a:solidFill>
                  <a:srgbClr val="005BA9"/>
                </a:solidFill>
                <a:effectLst/>
                <a:latin typeface="Chantilly" pitchFamily="2" charset="0"/>
              </a:rPr>
              <a:t>quias</a:t>
            </a:r>
            <a:r>
              <a:rPr lang="de-DE" b="1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b="1" dirty="0" err="1">
                <a:solidFill>
                  <a:srgbClr val="005BA9"/>
                </a:solidFill>
                <a:effectLst/>
                <a:latin typeface="Chantilly" pitchFamily="2" charset="0"/>
              </a:rPr>
              <a:t>andandio</a:t>
            </a:r>
            <a:r>
              <a:rPr lang="de-DE" b="1" dirty="0">
                <a:solidFill>
                  <a:srgbClr val="005BA9"/>
                </a:solidFill>
                <a:effectLst/>
                <a:latin typeface="Chantilly" pitchFamily="2" charset="0"/>
              </a:rPr>
              <a:t>.</a:t>
            </a:r>
            <a:endParaRPr lang="de-DE" dirty="0">
              <a:solidFill>
                <a:srgbClr val="005BA9"/>
              </a:solidFill>
              <a:effectLst/>
              <a:latin typeface="Chantilly" pitchFamily="2" charset="0"/>
            </a:endParaRPr>
          </a:p>
          <a:p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Nequo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dellaccus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quat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anda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dolor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res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eateniae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suntint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urercitinto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corerem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que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pa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comnis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inime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labo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.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Pa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sitassim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aperion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sequides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at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esciatio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.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Olum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imiliqui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officia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iliandit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prae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eni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dit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eatecusanti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quidend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.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Otatius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doluptatur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,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quasit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enimenet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alitatet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, et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fuga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. </a:t>
            </a:r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id="{F151C26D-C3B3-AE4D-B2FF-5E0B345AA7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54831" y="2226423"/>
            <a:ext cx="4662457" cy="361557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2000"/>
              </a:lnSpc>
              <a:spcBef>
                <a:spcPts val="400"/>
              </a:spcBef>
              <a:buFont typeface="+mj-lt"/>
              <a:buNone/>
              <a:defRPr lang="de-DE" sz="1500" b="0" baseline="0" smtClean="0">
                <a:solidFill>
                  <a:schemeClr val="bg2"/>
                </a:solidFill>
                <a:effectLst/>
                <a:latin typeface="Chantilly" pitchFamily="2" charset="0"/>
              </a:defRPr>
            </a:lvl1pPr>
            <a:lvl2pPr marL="226800" indent="0">
              <a:buFont typeface="+mj-lt"/>
              <a:buNone/>
              <a:defRPr sz="1500" b="1">
                <a:solidFill>
                  <a:schemeClr val="bg2"/>
                </a:solidFill>
                <a:latin typeface="Chantilly" pitchFamily="2" charset="0"/>
              </a:defRPr>
            </a:lvl2pPr>
            <a:lvl3pPr marL="1371600" indent="-457200">
              <a:buFont typeface="+mj-lt"/>
              <a:buAutoNum type="arabicPeriod"/>
              <a:defRPr b="1">
                <a:solidFill>
                  <a:schemeClr val="bg2"/>
                </a:solidFill>
                <a:latin typeface="Chantilly" pitchFamily="2" charset="0"/>
              </a:defRPr>
            </a:lvl3pPr>
            <a:lvl4pPr marL="1714500" indent="-342900">
              <a:buFont typeface="+mj-lt"/>
              <a:buAutoNum type="arabicPeriod"/>
              <a:defRPr b="1">
                <a:solidFill>
                  <a:schemeClr val="bg2"/>
                </a:solidFill>
                <a:latin typeface="Chantilly" pitchFamily="2" charset="0"/>
              </a:defRPr>
            </a:lvl4pPr>
            <a:lvl5pPr marL="2171700" indent="-342900">
              <a:buFont typeface="+mj-lt"/>
              <a:buAutoNum type="arabicPeriod"/>
              <a:defRPr b="1">
                <a:solidFill>
                  <a:schemeClr val="bg2"/>
                </a:solidFill>
                <a:latin typeface="Chantilly" pitchFamily="2" charset="0"/>
              </a:defRPr>
            </a:lvl5pPr>
          </a:lstStyle>
          <a:p>
            <a:r>
              <a:rPr lang="de-DE" b="1" dirty="0">
                <a:solidFill>
                  <a:srgbClr val="005BA9"/>
                </a:solidFill>
                <a:effectLst/>
                <a:latin typeface="Chantilly" pitchFamily="2" charset="0"/>
              </a:rPr>
              <a:t>Et </a:t>
            </a:r>
            <a:r>
              <a:rPr lang="de-DE" b="1" dirty="0" err="1">
                <a:solidFill>
                  <a:srgbClr val="005BA9"/>
                </a:solidFill>
                <a:effectLst/>
                <a:latin typeface="Chantilly" pitchFamily="2" charset="0"/>
              </a:rPr>
              <a:t>omnienihici</a:t>
            </a:r>
            <a:r>
              <a:rPr lang="de-DE" b="1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b="1" dirty="0" err="1">
                <a:solidFill>
                  <a:srgbClr val="005BA9"/>
                </a:solidFill>
                <a:effectLst/>
                <a:latin typeface="Chantilly" pitchFamily="2" charset="0"/>
              </a:rPr>
              <a:t>quias</a:t>
            </a:r>
            <a:r>
              <a:rPr lang="de-DE" b="1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b="1" dirty="0" err="1">
                <a:solidFill>
                  <a:srgbClr val="005BA9"/>
                </a:solidFill>
                <a:effectLst/>
                <a:latin typeface="Chantilly" pitchFamily="2" charset="0"/>
              </a:rPr>
              <a:t>andandio</a:t>
            </a:r>
            <a:r>
              <a:rPr lang="de-DE" b="1" dirty="0">
                <a:solidFill>
                  <a:srgbClr val="005BA9"/>
                </a:solidFill>
                <a:effectLst/>
                <a:latin typeface="Chantilly" pitchFamily="2" charset="0"/>
              </a:rPr>
              <a:t>.</a:t>
            </a:r>
            <a:endParaRPr lang="de-DE" dirty="0">
              <a:solidFill>
                <a:srgbClr val="005BA9"/>
              </a:solidFill>
              <a:effectLst/>
              <a:latin typeface="Chantilly" pitchFamily="2" charset="0"/>
            </a:endParaRPr>
          </a:p>
          <a:p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Nequo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dellaccus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quat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anda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dolor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res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eateniae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suntint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urercitinto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corerem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que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pa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comnis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inime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labo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.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Pa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sitassim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aperion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sequides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at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esciatio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.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Olum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imiliqui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officia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iliandit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prae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eni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dit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eatecusanti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quidend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.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Otatius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doluptatur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,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quasit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enimenet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alitatet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, et </a:t>
            </a:r>
            <a:r>
              <a:rPr lang="de-DE" dirty="0" err="1">
                <a:solidFill>
                  <a:srgbClr val="005BA9"/>
                </a:solidFill>
                <a:effectLst/>
                <a:latin typeface="Chantilly" pitchFamily="2" charset="0"/>
              </a:rPr>
              <a:t>fuga</a:t>
            </a:r>
            <a:r>
              <a:rPr lang="de-DE" dirty="0">
                <a:solidFill>
                  <a:srgbClr val="005BA9"/>
                </a:solidFill>
                <a:effectLst/>
                <a:latin typeface="Chantilly" pitchFamily="2" charset="0"/>
              </a:rPr>
              <a:t>. 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B980664E-A1B3-4A44-9B11-E81AF5CB64D0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BFF9BFA0-957B-4E90-9997-578A73A4D90B}" type="datetime1">
              <a:rPr lang="de-DE" smtClean="0"/>
              <a:t>27.12.2023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5135289F-CBB0-4A81-B6B9-D8469753F62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| vergleich eingliederungshilfe - erzieungshilfe </a:t>
            </a:r>
            <a:endParaRPr lang="de-DE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306B32AC-D515-4C2D-8CA3-B5046CCDF542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609F4924-C444-4B75-AC1F-22BDE37CDC1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FB838720-F149-474F-ACDF-095FB8A6E8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37985" y="1268413"/>
            <a:ext cx="311319" cy="504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599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7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Obst, Zeichnung enthält.&#10;&#10;Automatisch generierte Beschreibung">
            <a:extLst>
              <a:ext uri="{FF2B5EF4-FFF2-40B4-BE49-F238E27FC236}">
                <a16:creationId xmlns:a16="http://schemas.microsoft.com/office/drawing/2014/main" id="{90BFB3CF-E95E-904D-9058-F2B592EFBAD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333471" y="1777311"/>
            <a:ext cx="968549" cy="643575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D2BC6216-4578-1F47-A525-ADECCA8F80F2}"/>
              </a:ext>
            </a:extLst>
          </p:cNvPr>
          <p:cNvSpPr/>
          <p:nvPr userDrawn="1"/>
        </p:nvSpPr>
        <p:spPr>
          <a:xfrm>
            <a:off x="874713" y="1268413"/>
            <a:ext cx="11317287" cy="4824412"/>
          </a:xfrm>
          <a:prstGeom prst="rect">
            <a:avLst/>
          </a:prstGeom>
          <a:solidFill>
            <a:srgbClr val="D3D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C2691C0-DA8F-BD48-9431-D4F33281024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148010" y="6374149"/>
            <a:ext cx="1357505" cy="372525"/>
          </a:xfrm>
          <a:prstGeom prst="rect">
            <a:avLst/>
          </a:prstGeom>
        </p:spPr>
      </p:pic>
      <p:pic>
        <p:nvPicPr>
          <p:cNvPr id="15" name="Grafik 14" descr="Ein Bild, das Zeichnung, Essen enthält.&#10;&#10;Automatisch generierte Beschreibung">
            <a:extLst>
              <a:ext uri="{FF2B5EF4-FFF2-40B4-BE49-F238E27FC236}">
                <a16:creationId xmlns:a16="http://schemas.microsoft.com/office/drawing/2014/main" id="{F7473B86-25E0-B044-B6D4-F075233E2D5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667279" y="6414104"/>
            <a:ext cx="1081245" cy="328235"/>
          </a:xfrm>
          <a:prstGeom prst="rect">
            <a:avLst/>
          </a:prstGeom>
        </p:spPr>
      </p:pic>
      <p:pic>
        <p:nvPicPr>
          <p:cNvPr id="17" name="Grafik 16" descr="Ein Bild, das Uhr, Schild enthält.&#10;&#10;Automatisch generierte Beschreibung">
            <a:extLst>
              <a:ext uri="{FF2B5EF4-FFF2-40B4-BE49-F238E27FC236}">
                <a16:creationId xmlns:a16="http://schemas.microsoft.com/office/drawing/2014/main" id="{32884CAC-FA2A-DF45-A2E7-AF6022A2B75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143963" y="465225"/>
            <a:ext cx="2156563" cy="456684"/>
          </a:xfrm>
          <a:prstGeom prst="rect">
            <a:avLst/>
          </a:prstGeom>
        </p:spPr>
      </p:pic>
      <p:sp>
        <p:nvSpPr>
          <p:cNvPr id="7" name="Fußzeilenplatzhalter 1">
            <a:extLst>
              <a:ext uri="{FF2B5EF4-FFF2-40B4-BE49-F238E27FC236}">
                <a16:creationId xmlns:a16="http://schemas.microsoft.com/office/drawing/2014/main" id="{AAABEF11-7FB3-4D19-A4B5-81145BA0B1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8980" y="6453189"/>
            <a:ext cx="6624000" cy="2159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lnSpc>
                <a:spcPct val="100000"/>
              </a:lnSpc>
              <a:defRPr sz="1100" cap="all" baseline="0">
                <a:solidFill>
                  <a:schemeClr val="bg2"/>
                </a:solidFill>
                <a:latin typeface="Chantilly"/>
              </a:defRPr>
            </a:lvl1pPr>
          </a:lstStyle>
          <a:p>
            <a:r>
              <a:rPr lang="de-DE"/>
              <a:t>| vergleich eingliederungshilfe - erzieungshilfe </a:t>
            </a:r>
            <a:endParaRPr lang="de-DE" dirty="0"/>
          </a:p>
        </p:txBody>
      </p:sp>
      <p:sp>
        <p:nvSpPr>
          <p:cNvPr id="8" name="Foliennummernplatzhalter 2">
            <a:extLst>
              <a:ext uri="{FF2B5EF4-FFF2-40B4-BE49-F238E27FC236}">
                <a16:creationId xmlns:a16="http://schemas.microsoft.com/office/drawing/2014/main" id="{D11164DC-76D8-46C1-8B26-81F26BBB6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638" y="6453189"/>
            <a:ext cx="442525" cy="2159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400">
                <a:solidFill>
                  <a:schemeClr val="bg2"/>
                </a:solidFill>
              </a:defRPr>
            </a:lvl1pPr>
          </a:lstStyle>
          <a:p>
            <a:fld id="{609F4924-C444-4B75-AC1F-22BDE37CDC1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9D308A07-8054-4F68-9692-92D022AA35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48393" y="6453116"/>
            <a:ext cx="680588" cy="22073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lang="de-DE" sz="1100" kern="1200" cap="all" baseline="0" smtClean="0">
                <a:solidFill>
                  <a:schemeClr val="bg2"/>
                </a:solidFill>
                <a:latin typeface="Chantilly"/>
                <a:ea typeface="+mn-ea"/>
                <a:cs typeface="+mn-cs"/>
              </a:defRPr>
            </a:lvl1pPr>
          </a:lstStyle>
          <a:p>
            <a:fld id="{7963CAE2-7BCC-48FC-98C9-2CD74E832128}" type="datetime1">
              <a:rPr lang="de-DE" smtClean="0"/>
              <a:t>27.12.2023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326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4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525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799" userDrawn="1">
          <p15:clr>
            <a:srgbClr val="F26B43"/>
          </p15:clr>
        </p15:guide>
        <p15:guide id="4" pos="551" userDrawn="1">
          <p15:clr>
            <a:srgbClr val="F26B43"/>
          </p15:clr>
        </p15:guide>
        <p15:guide id="5" orient="horz" pos="3838" userDrawn="1">
          <p15:clr>
            <a:srgbClr val="F26B43"/>
          </p15:clr>
        </p15:guide>
        <p15:guide id="6" orient="horz" pos="4201" userDrawn="1">
          <p15:clr>
            <a:srgbClr val="F26B43"/>
          </p15:clr>
        </p15:guide>
        <p15:guide id="7" orient="horz" pos="1275" userDrawn="1">
          <p15:clr>
            <a:srgbClr val="F26B43"/>
          </p15:clr>
        </p15:guide>
        <p15:guide id="9" pos="733" userDrawn="1">
          <p15:clr>
            <a:srgbClr val="F26B43"/>
          </p15:clr>
        </p15:guide>
        <p15:guide id="10" orient="horz" pos="365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24DF8C7E-7F15-5D40-A057-301A151C20FF}"/>
              </a:ext>
            </a:extLst>
          </p:cNvPr>
          <p:cNvSpPr/>
          <p:nvPr userDrawn="1"/>
        </p:nvSpPr>
        <p:spPr>
          <a:xfrm>
            <a:off x="874713" y="6200775"/>
            <a:ext cx="11317287" cy="657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" name="Grafik 9" descr="Ein Bild, das Obst, Zeichnung enthält.&#10;&#10;Automatisch generierte Beschreibung">
            <a:extLst>
              <a:ext uri="{FF2B5EF4-FFF2-40B4-BE49-F238E27FC236}">
                <a16:creationId xmlns:a16="http://schemas.microsoft.com/office/drawing/2014/main" id="{90BFB3CF-E95E-904D-9058-F2B592EFBADF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333471" y="1777311"/>
            <a:ext cx="968549" cy="643575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D2BC6216-4578-1F47-A525-ADECCA8F80F2}"/>
              </a:ext>
            </a:extLst>
          </p:cNvPr>
          <p:cNvSpPr/>
          <p:nvPr userDrawn="1"/>
        </p:nvSpPr>
        <p:spPr>
          <a:xfrm>
            <a:off x="874713" y="1268413"/>
            <a:ext cx="11317287" cy="48244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1">
                  <a:lumMod val="90000"/>
                </a:schemeClr>
              </a:solidFill>
            </a:endParaRPr>
          </a:p>
        </p:txBody>
      </p:sp>
      <p:pic>
        <p:nvPicPr>
          <p:cNvPr id="17" name="Grafik 16" descr="Ein Bild, das Uhr, Schild enthält.&#10;&#10;Automatisch generierte Beschreibung">
            <a:extLst>
              <a:ext uri="{FF2B5EF4-FFF2-40B4-BE49-F238E27FC236}">
                <a16:creationId xmlns:a16="http://schemas.microsoft.com/office/drawing/2014/main" id="{32884CAC-FA2A-DF45-A2E7-AF6022A2B75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143963" y="465225"/>
            <a:ext cx="2156563" cy="456684"/>
          </a:xfrm>
          <a:prstGeom prst="rect">
            <a:avLst/>
          </a:prstGeom>
        </p:spPr>
      </p:pic>
      <p:pic>
        <p:nvPicPr>
          <p:cNvPr id="16" name="Grafik 15" descr="Ein Bild, das Zeichnung, Teller enthält.&#10;&#10;Automatisch generierte Beschreibung">
            <a:extLst>
              <a:ext uri="{FF2B5EF4-FFF2-40B4-BE49-F238E27FC236}">
                <a16:creationId xmlns:a16="http://schemas.microsoft.com/office/drawing/2014/main" id="{AF06FB7B-3A19-D947-8A7A-48A8D3BE847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191669" y="6430209"/>
            <a:ext cx="1250906" cy="301942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C0800127-0998-2840-917C-FC5129AA3F0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711835" y="6464300"/>
            <a:ext cx="975487" cy="249678"/>
          </a:xfrm>
          <a:prstGeom prst="rect">
            <a:avLst/>
          </a:prstGeom>
        </p:spPr>
      </p:pic>
      <p:pic>
        <p:nvPicPr>
          <p:cNvPr id="20" name="Grafik 19" descr="Ein Bild, das Obst, Zeichnung enthält.&#10;&#10;Automatisch generierte Beschreibung">
            <a:extLst>
              <a:ext uri="{FF2B5EF4-FFF2-40B4-BE49-F238E27FC236}">
                <a16:creationId xmlns:a16="http://schemas.microsoft.com/office/drawing/2014/main" id="{D269DF3D-5477-A943-A374-BE2AF195404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2033282" y="6478928"/>
            <a:ext cx="293348" cy="194922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6F7A9EE-08BB-46D9-9151-4AC4F9F260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8980" y="6453189"/>
            <a:ext cx="6624000" cy="2159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lnSpc>
                <a:spcPct val="100000"/>
              </a:lnSpc>
              <a:defRPr sz="1100" cap="all" baseline="0">
                <a:solidFill>
                  <a:schemeClr val="bg1"/>
                </a:solidFill>
                <a:latin typeface="Chantilly"/>
              </a:defRPr>
            </a:lvl1pPr>
          </a:lstStyle>
          <a:p>
            <a:r>
              <a:rPr lang="de-DE"/>
              <a:t>| vergleich eingliederungshilfe - erzieungshilfe 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AA7BFA3-2088-4A98-A6EF-A15D227FF7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638" y="6453189"/>
            <a:ext cx="442525" cy="2159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609F4924-C444-4B75-AC1F-22BDE37CDC1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418DC9C-CB3C-4734-B8A1-4D658615EF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48393" y="6453116"/>
            <a:ext cx="680588" cy="22073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lang="de-DE" sz="1100" kern="1200" cap="all" baseline="0" smtClean="0">
                <a:solidFill>
                  <a:schemeClr val="bg1"/>
                </a:solidFill>
                <a:latin typeface="Chantilly"/>
                <a:ea typeface="+mn-ea"/>
                <a:cs typeface="+mn-cs"/>
              </a:defRPr>
            </a:lvl1pPr>
          </a:lstStyle>
          <a:p>
            <a:fld id="{6C4CCD6B-AEF0-4C23-960B-3CF99DA0EBB1}" type="datetime1">
              <a:rPr lang="de-DE" smtClean="0"/>
              <a:t>27.12.2023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591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65" r:id="rId3"/>
    <p:sldLayoutId id="2147483656" r:id="rId4"/>
    <p:sldLayoutId id="2147483657" r:id="rId5"/>
    <p:sldLayoutId id="2147483660" r:id="rId6"/>
    <p:sldLayoutId id="2147483659" r:id="rId7"/>
    <p:sldLayoutId id="2147483668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525">
          <p15:clr>
            <a:srgbClr val="F26B43"/>
          </p15:clr>
        </p15:guide>
        <p15:guide id="3" orient="horz" pos="799">
          <p15:clr>
            <a:srgbClr val="F26B43"/>
          </p15:clr>
        </p15:guide>
        <p15:guide id="4" pos="551">
          <p15:clr>
            <a:srgbClr val="F26B43"/>
          </p15:clr>
        </p15:guide>
        <p15:guide id="5" orient="horz" pos="3838">
          <p15:clr>
            <a:srgbClr val="F26B43"/>
          </p15:clr>
        </p15:guide>
        <p15:guide id="6" orient="horz" pos="4201">
          <p15:clr>
            <a:srgbClr val="F26B43"/>
          </p15:clr>
        </p15:guide>
        <p15:guide id="9" pos="733">
          <p15:clr>
            <a:srgbClr val="F26B43"/>
          </p15:clr>
        </p15:guide>
        <p15:guide id="10" orient="horz" pos="3906">
          <p15:clr>
            <a:srgbClr val="F26B43"/>
          </p15:clr>
        </p15:guide>
        <p15:guide id="11" orient="horz" pos="4065">
          <p15:clr>
            <a:srgbClr val="F26B43"/>
          </p15:clr>
        </p15:guide>
        <p15:guide id="12" orient="horz" pos="1117">
          <p15:clr>
            <a:srgbClr val="F26B43"/>
          </p15:clr>
        </p15:guide>
        <p15:guide id="13" orient="horz" pos="1275">
          <p15:clr>
            <a:srgbClr val="F26B43"/>
          </p15:clr>
        </p15:guide>
        <p15:guide id="16" pos="7129" userDrawn="1">
          <p15:clr>
            <a:srgbClr val="F26B43"/>
          </p15:clr>
        </p15:guide>
        <p15:guide id="17" pos="4180" userDrawn="1">
          <p15:clr>
            <a:srgbClr val="F26B43"/>
          </p15:clr>
        </p15:guide>
        <p15:guide id="18" pos="3749" userDrawn="1">
          <p15:clr>
            <a:srgbClr val="F26B43"/>
          </p15:clr>
        </p15:guide>
        <p15:guide id="19" orient="horz" pos="3680" userDrawn="1">
          <p15:clr>
            <a:srgbClr val="F26B43"/>
          </p15:clr>
        </p15:guide>
        <p15:guide id="20" pos="3999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24DF8C7E-7F15-5D40-A057-301A151C20FF}"/>
              </a:ext>
            </a:extLst>
          </p:cNvPr>
          <p:cNvSpPr/>
          <p:nvPr userDrawn="1"/>
        </p:nvSpPr>
        <p:spPr>
          <a:xfrm>
            <a:off x="874713" y="6200775"/>
            <a:ext cx="11317287" cy="6572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 descr="Ein Bild, das Obst, Zeichnung enthält.&#10;&#10;Automatisch generierte Beschreibung">
            <a:extLst>
              <a:ext uri="{FF2B5EF4-FFF2-40B4-BE49-F238E27FC236}">
                <a16:creationId xmlns:a16="http://schemas.microsoft.com/office/drawing/2014/main" id="{90BFB3CF-E95E-904D-9058-F2B592EFBAD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333471" y="1777311"/>
            <a:ext cx="968549" cy="643575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D2BC6216-4578-1F47-A525-ADECCA8F80F2}"/>
              </a:ext>
            </a:extLst>
          </p:cNvPr>
          <p:cNvSpPr/>
          <p:nvPr userDrawn="1"/>
        </p:nvSpPr>
        <p:spPr>
          <a:xfrm>
            <a:off x="874713" y="1268413"/>
            <a:ext cx="11317287" cy="4824412"/>
          </a:xfrm>
          <a:prstGeom prst="rect">
            <a:avLst/>
          </a:prstGeom>
          <a:solidFill>
            <a:srgbClr val="D3D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1">
                  <a:lumMod val="90000"/>
                </a:schemeClr>
              </a:solidFill>
            </a:endParaRPr>
          </a:p>
        </p:txBody>
      </p:sp>
      <p:pic>
        <p:nvPicPr>
          <p:cNvPr id="17" name="Grafik 16" descr="Ein Bild, das Uhr, Schild enthält.&#10;&#10;Automatisch generierte Beschreibung">
            <a:extLst>
              <a:ext uri="{FF2B5EF4-FFF2-40B4-BE49-F238E27FC236}">
                <a16:creationId xmlns:a16="http://schemas.microsoft.com/office/drawing/2014/main" id="{32884CAC-FA2A-DF45-A2E7-AF6022A2B75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143963" y="465225"/>
            <a:ext cx="2156563" cy="456684"/>
          </a:xfrm>
          <a:prstGeom prst="rect">
            <a:avLst/>
          </a:prstGeom>
        </p:spPr>
      </p:pic>
      <p:pic>
        <p:nvPicPr>
          <p:cNvPr id="16" name="Grafik 15" descr="Ein Bild, das Zeichnung, Teller enthält.&#10;&#10;Automatisch generierte Beschreibung">
            <a:extLst>
              <a:ext uri="{FF2B5EF4-FFF2-40B4-BE49-F238E27FC236}">
                <a16:creationId xmlns:a16="http://schemas.microsoft.com/office/drawing/2014/main" id="{AF06FB7B-3A19-D947-8A7A-48A8D3BE847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191669" y="6430209"/>
            <a:ext cx="1250906" cy="301942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C0800127-0998-2840-917C-FC5129AA3F0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711835" y="6464300"/>
            <a:ext cx="975487" cy="249678"/>
          </a:xfrm>
          <a:prstGeom prst="rect">
            <a:avLst/>
          </a:prstGeom>
        </p:spPr>
      </p:pic>
      <p:pic>
        <p:nvPicPr>
          <p:cNvPr id="20" name="Grafik 19" descr="Ein Bild, das Obst, Zeichnung enthält.&#10;&#10;Automatisch generierte Beschreibung">
            <a:extLst>
              <a:ext uri="{FF2B5EF4-FFF2-40B4-BE49-F238E27FC236}">
                <a16:creationId xmlns:a16="http://schemas.microsoft.com/office/drawing/2014/main" id="{D269DF3D-5477-A943-A374-BE2AF195404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2033282" y="6478928"/>
            <a:ext cx="293348" cy="194922"/>
          </a:xfrm>
          <a:prstGeom prst="rect">
            <a:avLst/>
          </a:prstGeom>
        </p:spPr>
      </p:pic>
      <p:sp>
        <p:nvSpPr>
          <p:cNvPr id="13" name="Fußzeilenplatzhalter 1">
            <a:extLst>
              <a:ext uri="{FF2B5EF4-FFF2-40B4-BE49-F238E27FC236}">
                <a16:creationId xmlns:a16="http://schemas.microsoft.com/office/drawing/2014/main" id="{E4974A3B-938C-4B9E-BECF-F33C2D4685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8980" y="6453189"/>
            <a:ext cx="6624000" cy="2159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lnSpc>
                <a:spcPct val="100000"/>
              </a:lnSpc>
              <a:defRPr sz="1100" cap="all" baseline="0">
                <a:solidFill>
                  <a:schemeClr val="bg1"/>
                </a:solidFill>
                <a:latin typeface="Chantilly"/>
              </a:defRPr>
            </a:lvl1pPr>
          </a:lstStyle>
          <a:p>
            <a:r>
              <a:rPr lang="de-DE"/>
              <a:t>| vergleich eingliederungshilfe - erzieungshilfe </a:t>
            </a:r>
            <a:endParaRPr lang="de-DE" dirty="0"/>
          </a:p>
        </p:txBody>
      </p:sp>
      <p:sp>
        <p:nvSpPr>
          <p:cNvPr id="14" name="Foliennummernplatzhalter 2">
            <a:extLst>
              <a:ext uri="{FF2B5EF4-FFF2-40B4-BE49-F238E27FC236}">
                <a16:creationId xmlns:a16="http://schemas.microsoft.com/office/drawing/2014/main" id="{4CA44304-2A46-4B24-B43A-EE1662435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638" y="6453189"/>
            <a:ext cx="442525" cy="2159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609F4924-C444-4B75-AC1F-22BDE37CDC1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Datumsplatzhalter 3">
            <a:extLst>
              <a:ext uri="{FF2B5EF4-FFF2-40B4-BE49-F238E27FC236}">
                <a16:creationId xmlns:a16="http://schemas.microsoft.com/office/drawing/2014/main" id="{4755A542-EB3D-4D50-A182-D4DBE24113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48393" y="6453116"/>
            <a:ext cx="680588" cy="22073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lang="de-DE" sz="1100" kern="1200" cap="all" baseline="0" smtClean="0">
                <a:solidFill>
                  <a:schemeClr val="bg1"/>
                </a:solidFill>
                <a:latin typeface="Chantilly"/>
                <a:ea typeface="+mn-ea"/>
                <a:cs typeface="+mn-cs"/>
              </a:defRPr>
            </a:lvl1pPr>
          </a:lstStyle>
          <a:p>
            <a:fld id="{7A7F3684-BA4D-448A-A66A-34F487562F5F}" type="datetime1">
              <a:rPr lang="de-DE" smtClean="0"/>
              <a:t>27.12.2023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3232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7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525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799">
          <p15:clr>
            <a:srgbClr val="F26B43"/>
          </p15:clr>
        </p15:guide>
        <p15:guide id="4" pos="551">
          <p15:clr>
            <a:srgbClr val="F26B43"/>
          </p15:clr>
        </p15:guide>
        <p15:guide id="5" orient="horz" pos="3838">
          <p15:clr>
            <a:srgbClr val="F26B43"/>
          </p15:clr>
        </p15:guide>
        <p15:guide id="6" orient="horz" pos="4201">
          <p15:clr>
            <a:srgbClr val="F26B43"/>
          </p15:clr>
        </p15:guide>
        <p15:guide id="9" pos="733">
          <p15:clr>
            <a:srgbClr val="F26B43"/>
          </p15:clr>
        </p15:guide>
        <p15:guide id="10" orient="horz" pos="3906">
          <p15:clr>
            <a:srgbClr val="F26B43"/>
          </p15:clr>
        </p15:guide>
        <p15:guide id="11" orient="horz" pos="4065">
          <p15:clr>
            <a:srgbClr val="F26B43"/>
          </p15:clr>
        </p15:guide>
        <p15:guide id="12" orient="horz" pos="1117">
          <p15:clr>
            <a:srgbClr val="F26B43"/>
          </p15:clr>
        </p15:guide>
        <p15:guide id="13" orient="horz" pos="127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BA255D2-2369-8C4A-B6E4-3B63D57E85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Kinder und jugendliche in zwei unterschiedlichen rechtskreisen</a:t>
            </a:r>
          </a:p>
        </p:txBody>
      </p:sp>
      <p:sp>
        <p:nvSpPr>
          <p:cNvPr id="4" name="Textplatzhalter 11">
            <a:extLst>
              <a:ext uri="{FF2B5EF4-FFF2-40B4-BE49-F238E27FC236}">
                <a16:creationId xmlns:a16="http://schemas.microsoft.com/office/drawing/2014/main" id="{BBAE4974-709A-4040-B613-57C614E380D9}"/>
              </a:ext>
            </a:extLst>
          </p:cNvPr>
          <p:cNvSpPr txBox="1">
            <a:spLocks/>
          </p:cNvSpPr>
          <p:nvPr/>
        </p:nvSpPr>
        <p:spPr>
          <a:xfrm>
            <a:off x="1019969" y="3884042"/>
            <a:ext cx="10602188" cy="33856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0" kern="1200" cap="all" baseline="0">
                <a:solidFill>
                  <a:srgbClr val="005DA8"/>
                </a:solidFill>
                <a:latin typeface="Chantilly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Fachbereich teilhabe für Menschen mit Behinderungen / Umsetzungsbegleitung </a:t>
            </a:r>
            <a:r>
              <a:rPr lang="de-DE" dirty="0" err="1"/>
              <a:t>bthg</a:t>
            </a:r>
            <a:endParaRPr lang="de-DE" dirty="0"/>
          </a:p>
          <a:p>
            <a:r>
              <a:rPr lang="de-DE" dirty="0"/>
              <a:t>Fachbereich Erziehungshilfe</a:t>
            </a:r>
          </a:p>
          <a:p>
            <a:endParaRPr lang="de-DE" dirty="0"/>
          </a:p>
          <a:p>
            <a:r>
              <a:rPr lang="de-DE" dirty="0"/>
              <a:t>29.11.2023</a:t>
            </a:r>
          </a:p>
        </p:txBody>
      </p:sp>
    </p:spTree>
    <p:extLst>
      <p:ext uri="{BB962C8B-B14F-4D97-AF65-F5344CB8AC3E}">
        <p14:creationId xmlns:p14="http://schemas.microsoft.com/office/powerpoint/2010/main" val="39632043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7050083-E61E-3D41-88C4-78650D0A88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71577" y="2820784"/>
            <a:ext cx="4779961" cy="3206746"/>
          </a:xfrm>
        </p:spPr>
        <p:txBody>
          <a:bodyPr/>
          <a:lstStyle/>
          <a:p>
            <a:pPr lvl="0">
              <a:spcBef>
                <a:spcPts val="3000"/>
              </a:spcBef>
              <a:buSzPct val="65000"/>
            </a:pPr>
            <a:endParaRPr lang="de-DE" sz="2100" b="1" dirty="0">
              <a:solidFill>
                <a:srgbClr val="005DA8"/>
              </a:solidFill>
            </a:endParaRPr>
          </a:p>
          <a:p>
            <a:pPr marL="429750" indent="-285750">
              <a:spcBef>
                <a:spcPts val="600"/>
              </a:spcBef>
              <a:buSzPct val="55000"/>
              <a:buBlip>
                <a:blip r:embed="rId2"/>
              </a:buBlip>
            </a:pPr>
            <a:r>
              <a:rPr lang="de-DE" sz="1600" dirty="0">
                <a:solidFill>
                  <a:srgbClr val="005DA8"/>
                </a:solidFill>
              </a:rPr>
              <a:t>IQ ab 70</a:t>
            </a:r>
          </a:p>
          <a:p>
            <a:pPr marL="429750" indent="-285750">
              <a:spcBef>
                <a:spcPts val="600"/>
              </a:spcBef>
              <a:buSzPct val="55000"/>
              <a:buBlip>
                <a:blip r:embed="rId2"/>
              </a:buBlip>
            </a:pPr>
            <a:r>
              <a:rPr lang="de-DE" sz="1600" dirty="0">
                <a:solidFill>
                  <a:srgbClr val="005DA8"/>
                </a:solidFill>
              </a:rPr>
              <a:t>Körperlich gesund</a:t>
            </a:r>
          </a:p>
          <a:p>
            <a:pPr marL="429750" indent="-285750">
              <a:spcBef>
                <a:spcPts val="600"/>
              </a:spcBef>
              <a:buSzPct val="55000"/>
              <a:buBlip>
                <a:blip r:embed="rId2"/>
              </a:buBlip>
            </a:pPr>
            <a:r>
              <a:rPr lang="de-DE" sz="1600" dirty="0">
                <a:solidFill>
                  <a:srgbClr val="005DA8"/>
                </a:solidFill>
              </a:rPr>
              <a:t>Psychisch erkrankt oder von Erkrankung bedroht (ohne zusätzliche Einschränkung)</a:t>
            </a:r>
          </a:p>
          <a:p>
            <a:pPr marL="429750" indent="-285750">
              <a:spcBef>
                <a:spcPts val="600"/>
              </a:spcBef>
              <a:buSzPct val="55000"/>
              <a:buBlip>
                <a:blip r:embed="rId2"/>
              </a:buBlip>
            </a:pPr>
            <a:r>
              <a:rPr lang="de-DE" sz="1600" dirty="0">
                <a:solidFill>
                  <a:srgbClr val="005DA8"/>
                </a:solidFill>
              </a:rPr>
              <a:t>Erzieherischer Bedarf ohne Behinderung des Kindes oder allein psychische Störung</a:t>
            </a:r>
          </a:p>
          <a:p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E0C91C1-40E4-1A49-AC8D-50F7608D77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654831" y="2519120"/>
            <a:ext cx="4662457" cy="3206744"/>
          </a:xfrm>
        </p:spPr>
        <p:txBody>
          <a:bodyPr/>
          <a:lstStyle/>
          <a:p>
            <a:pPr lvl="0">
              <a:spcBef>
                <a:spcPts val="3000"/>
              </a:spcBef>
              <a:buSzPct val="65000"/>
            </a:pPr>
            <a:endParaRPr lang="de-DE" sz="2100" b="1" dirty="0">
              <a:solidFill>
                <a:srgbClr val="005DA8"/>
              </a:solidFill>
            </a:endParaRPr>
          </a:p>
          <a:p>
            <a:r>
              <a:rPr lang="de-DE" sz="1600" dirty="0"/>
              <a:t>Menschen mit Behinderungen sind Menschen, die körperliche, seelische, geistige oder Sinnesbeeinträchtigungen haben, die sie in </a:t>
            </a:r>
            <a:r>
              <a:rPr lang="de-DE" sz="1600" b="1" dirty="0"/>
              <a:t>Wechselwirkung</a:t>
            </a:r>
            <a:r>
              <a:rPr lang="de-DE" sz="1600" dirty="0"/>
              <a:t> mit einstellungs- und umweltbedingten Barrieren an der </a:t>
            </a:r>
            <a:r>
              <a:rPr lang="de-DE" sz="1600" b="1" dirty="0"/>
              <a:t>gleichberechtigten Teilhabe an der Gesellschaft</a:t>
            </a:r>
            <a:r>
              <a:rPr lang="de-DE" sz="1600" dirty="0"/>
              <a:t> mit hoher Wahrscheinlichkeit</a:t>
            </a:r>
            <a:r>
              <a:rPr lang="de-DE" sz="1600" b="1" dirty="0"/>
              <a:t> länger als sechs Monate</a:t>
            </a:r>
            <a:r>
              <a:rPr lang="de-DE" sz="1600" dirty="0"/>
              <a:t> hindern können. Eine Beeinträchtigung nach Satz 1 liegt vor, wenn der Körper- und Gesundheitszustand von dem für das Lebensalter typischen Zustand abweicht. Menschen sind von Behinderung bedroht, wenn eine Beeinträchtigung nach Satz 1 zu erwarten ist.</a:t>
            </a:r>
          </a:p>
        </p:txBody>
      </p:sp>
      <p:sp>
        <p:nvSpPr>
          <p:cNvPr id="16" name="Datumsplatzhalter 15">
            <a:extLst>
              <a:ext uri="{FF2B5EF4-FFF2-40B4-BE49-F238E27FC236}">
                <a16:creationId xmlns:a16="http://schemas.microsoft.com/office/drawing/2014/main" id="{7A07C832-EC49-4E60-8D8D-8543595430FC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78BA1423-9A76-46C3-AE1B-37DAF0212B6C}" type="datetime1">
              <a:rPr lang="de-DE" smtClean="0"/>
              <a:t>27.12.2023</a:t>
            </a:fld>
            <a:endParaRPr lang="de-DE" dirty="0"/>
          </a:p>
        </p:txBody>
      </p:sp>
      <p:sp>
        <p:nvSpPr>
          <p:cNvPr id="17" name="Fußzeilenplatzhalter 16">
            <a:extLst>
              <a:ext uri="{FF2B5EF4-FFF2-40B4-BE49-F238E27FC236}">
                <a16:creationId xmlns:a16="http://schemas.microsoft.com/office/drawing/2014/main" id="{7967BCF5-C37B-4EBC-816A-392F4FA493C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dirty="0"/>
              <a:t>| vergleich </a:t>
            </a:r>
            <a:r>
              <a:rPr lang="de-DE" dirty="0" err="1"/>
              <a:t>eingliederungshilfe</a:t>
            </a:r>
            <a:r>
              <a:rPr lang="de-DE" dirty="0"/>
              <a:t> - </a:t>
            </a:r>
            <a:r>
              <a:rPr lang="de-DE" dirty="0" err="1"/>
              <a:t>erzieungshilfe</a:t>
            </a:r>
            <a:r>
              <a:rPr lang="de-DE" dirty="0"/>
              <a:t> </a:t>
            </a:r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EE4CAE45-4678-4A75-8280-FC8970F35CCE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609F4924-C444-4B75-AC1F-22BDE37CDC1E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71603646-B01E-294B-BDFF-1BADD17EB921}"/>
              </a:ext>
            </a:extLst>
          </p:cNvPr>
          <p:cNvSpPr txBox="1">
            <a:spLocks/>
          </p:cNvSpPr>
          <p:nvPr/>
        </p:nvSpPr>
        <p:spPr>
          <a:xfrm>
            <a:off x="1223983" y="1728773"/>
            <a:ext cx="4685777" cy="29529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900" b="1" kern="1200" baseline="0">
                <a:solidFill>
                  <a:schemeClr val="tx1"/>
                </a:solidFill>
                <a:latin typeface="Chantilly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SGB VIII</a:t>
            </a:r>
          </a:p>
          <a:p>
            <a:r>
              <a:rPr lang="de-DE" dirty="0"/>
              <a:t>Kinder- und Jugendliche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CAEF90D7-12AE-7641-9538-6A3FC9076ECD}"/>
              </a:ext>
            </a:extLst>
          </p:cNvPr>
          <p:cNvSpPr txBox="1">
            <a:spLocks/>
          </p:cNvSpPr>
          <p:nvPr/>
        </p:nvSpPr>
        <p:spPr>
          <a:xfrm>
            <a:off x="6707730" y="1728773"/>
            <a:ext cx="4576813" cy="29529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900" b="1" kern="1200" baseline="0">
                <a:solidFill>
                  <a:schemeClr val="tx1"/>
                </a:solidFill>
                <a:latin typeface="Chantilly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dirty="0"/>
              <a:t>SGB IX</a:t>
            </a:r>
          </a:p>
          <a:p>
            <a:pPr>
              <a:defRPr/>
            </a:pPr>
            <a:r>
              <a:rPr lang="de-DE" dirty="0"/>
              <a:t>Kinder und Jugendliche</a:t>
            </a:r>
          </a:p>
        </p:txBody>
      </p:sp>
    </p:spTree>
    <p:extLst>
      <p:ext uri="{BB962C8B-B14F-4D97-AF65-F5344CB8AC3E}">
        <p14:creationId xmlns:p14="http://schemas.microsoft.com/office/powerpoint/2010/main" val="370911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7050083-E61E-3D41-88C4-78650D0A88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71577" y="2820784"/>
            <a:ext cx="4924423" cy="3206746"/>
          </a:xfrm>
        </p:spPr>
        <p:txBody>
          <a:bodyPr/>
          <a:lstStyle/>
          <a:p>
            <a:pPr lvl="0">
              <a:spcBef>
                <a:spcPts val="3000"/>
              </a:spcBef>
              <a:buSzPct val="65000"/>
            </a:pPr>
            <a:endParaRPr lang="de-DE" sz="2100" b="1" dirty="0">
              <a:solidFill>
                <a:srgbClr val="005DA8"/>
              </a:solidFill>
            </a:endParaRPr>
          </a:p>
          <a:p>
            <a:pPr marL="429750" indent="-285750">
              <a:spcBef>
                <a:spcPts val="600"/>
              </a:spcBef>
              <a:buSzPct val="55000"/>
              <a:buBlip>
                <a:blip r:embed="rId2"/>
              </a:buBlip>
            </a:pPr>
            <a:r>
              <a:rPr lang="de-DE" dirty="0">
                <a:solidFill>
                  <a:srgbClr val="005DA8"/>
                </a:solidFill>
              </a:rPr>
              <a:t>Leistungsberechtigte = Personensorgeberechtigte des jungen Menschen, „wenn eine dem Wohl des Kindes oder des Jugendlichen entsprechende Erziehung nicht gewährleistet ist und die Hilfe für seine Entwicklung notwendig ist“ (§ 27 SGB VIII)</a:t>
            </a:r>
          </a:p>
          <a:p>
            <a:pPr marL="370800" lvl="1">
              <a:spcBef>
                <a:spcPts val="600"/>
              </a:spcBef>
              <a:buSzPct val="55000"/>
            </a:pPr>
            <a:r>
              <a:rPr lang="de-DE" b="0" dirty="0">
                <a:solidFill>
                  <a:srgbClr val="005DA8"/>
                </a:solidFill>
              </a:rPr>
              <a:t>(Ausnahme: Hilfen für Junge Volljährige </a:t>
            </a:r>
            <a:r>
              <a:rPr lang="de-DE" b="0" dirty="0" err="1">
                <a:solidFill>
                  <a:srgbClr val="005DA8"/>
                </a:solidFill>
              </a:rPr>
              <a:t>gem</a:t>
            </a:r>
            <a:r>
              <a:rPr lang="de-DE" b="0" dirty="0">
                <a:solidFill>
                  <a:srgbClr val="005DA8"/>
                </a:solidFill>
              </a:rPr>
              <a:t> § 41 SGB VIII)</a:t>
            </a:r>
          </a:p>
          <a:p>
            <a:pPr marL="429750" indent="-285750">
              <a:spcBef>
                <a:spcPts val="600"/>
              </a:spcBef>
              <a:buSzPct val="55000"/>
              <a:buBlip>
                <a:blip r:embed="rId2"/>
              </a:buBlip>
            </a:pPr>
            <a:r>
              <a:rPr lang="de-DE" dirty="0">
                <a:solidFill>
                  <a:srgbClr val="005DA8"/>
                </a:solidFill>
              </a:rPr>
              <a:t>Ziel: Wiederherstellung der Erziehungsfähigkeit der Eltern / Zeitlich begrenztes Angebot</a:t>
            </a:r>
          </a:p>
          <a:p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E0C91C1-40E4-1A49-AC8D-50F7608D77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654831" y="2820784"/>
            <a:ext cx="4924423" cy="3206744"/>
          </a:xfrm>
        </p:spPr>
        <p:txBody>
          <a:bodyPr/>
          <a:lstStyle/>
          <a:p>
            <a:pPr lvl="0">
              <a:spcBef>
                <a:spcPts val="3000"/>
              </a:spcBef>
              <a:buSzPct val="65000"/>
            </a:pPr>
            <a:endParaRPr lang="de-DE" sz="2100" b="1" dirty="0">
              <a:solidFill>
                <a:srgbClr val="005DA8"/>
              </a:solidFill>
            </a:endParaRPr>
          </a:p>
          <a:p>
            <a:pPr marL="429750" indent="-285750">
              <a:spcBef>
                <a:spcPts val="600"/>
              </a:spcBef>
              <a:buSzPct val="55000"/>
              <a:buBlip>
                <a:blip r:embed="rId2"/>
              </a:buBlip>
            </a:pPr>
            <a:r>
              <a:rPr lang="de-DE" dirty="0">
                <a:solidFill>
                  <a:srgbClr val="005DA8"/>
                </a:solidFill>
              </a:rPr>
              <a:t>Leistungsberechtigte: </a:t>
            </a:r>
            <a:r>
              <a:rPr lang="de-DE" dirty="0"/>
              <a:t>Menschen mit Behinderung / drohender Behinderung </a:t>
            </a:r>
          </a:p>
          <a:p>
            <a:pPr marL="144000">
              <a:spcBef>
                <a:spcPts val="600"/>
              </a:spcBef>
              <a:buSzPct val="55000"/>
            </a:pPr>
            <a:r>
              <a:rPr lang="de-DE" dirty="0"/>
              <a:t>      (bei Minderjährigen sind auch die Eltern Antragsteller*in.</a:t>
            </a:r>
          </a:p>
          <a:p>
            <a:pPr marL="144000">
              <a:spcBef>
                <a:spcPts val="600"/>
              </a:spcBef>
              <a:buSzPct val="55000"/>
            </a:pPr>
            <a:r>
              <a:rPr lang="de-DE" dirty="0"/>
              <a:t>       Hier spielen auch die rechtlichen Vertreter*innen eine </a:t>
            </a:r>
            <a:br>
              <a:rPr lang="de-DE" dirty="0"/>
            </a:br>
            <a:r>
              <a:rPr lang="de-DE" dirty="0"/>
              <a:t>       Rolle.)</a:t>
            </a:r>
          </a:p>
          <a:p>
            <a:pPr marL="144000">
              <a:spcBef>
                <a:spcPts val="600"/>
              </a:spcBef>
              <a:buSzPct val="55000"/>
            </a:pPr>
            <a:endParaRPr lang="de-DE" dirty="0"/>
          </a:p>
          <a:p>
            <a:pPr marL="429750" indent="-285750">
              <a:spcBef>
                <a:spcPts val="600"/>
              </a:spcBef>
              <a:buSzPct val="55000"/>
              <a:buBlip>
                <a:blip r:embed="rId2"/>
              </a:buBlip>
            </a:pPr>
            <a:r>
              <a:rPr lang="de-DE" dirty="0"/>
              <a:t>Ziel: Gewährleistung der gleichberechtigten Teilhabe (Nachteilsausgleich) /  Bei vielen Behinderungen muss mit einer lebenslangen Unterstützungsnotwenigkeit ausgegangen werden. </a:t>
            </a:r>
          </a:p>
          <a:p>
            <a:pPr marL="429750" indent="-285750">
              <a:spcBef>
                <a:spcPts val="600"/>
              </a:spcBef>
              <a:buSzPct val="55000"/>
              <a:buBlip>
                <a:blip r:embed="rId2"/>
              </a:buBlip>
            </a:pPr>
            <a:endParaRPr lang="de-DE" dirty="0">
              <a:solidFill>
                <a:srgbClr val="005DA8"/>
              </a:solidFill>
            </a:endParaRPr>
          </a:p>
          <a:p>
            <a:pPr marL="429750" indent="-285750">
              <a:spcBef>
                <a:spcPts val="600"/>
              </a:spcBef>
              <a:buSzPct val="55000"/>
              <a:buBlip>
                <a:blip r:embed="rId2"/>
              </a:buBlip>
            </a:pPr>
            <a:endParaRPr lang="de-DE" dirty="0">
              <a:solidFill>
                <a:srgbClr val="005DA8"/>
              </a:solidFill>
            </a:endParaRPr>
          </a:p>
          <a:p>
            <a:endParaRPr lang="de-DE" dirty="0"/>
          </a:p>
        </p:txBody>
      </p:sp>
      <p:sp>
        <p:nvSpPr>
          <p:cNvPr id="16" name="Datumsplatzhalter 15">
            <a:extLst>
              <a:ext uri="{FF2B5EF4-FFF2-40B4-BE49-F238E27FC236}">
                <a16:creationId xmlns:a16="http://schemas.microsoft.com/office/drawing/2014/main" id="{7A07C832-EC49-4E60-8D8D-8543595430FC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15440E10-89D5-4244-B778-F9A651B79F17}" type="datetime1">
              <a:rPr lang="de-DE" smtClean="0"/>
              <a:t>27.12.2023</a:t>
            </a:fld>
            <a:endParaRPr lang="de-DE" dirty="0"/>
          </a:p>
        </p:txBody>
      </p:sp>
      <p:sp>
        <p:nvSpPr>
          <p:cNvPr id="17" name="Fußzeilenplatzhalter 16">
            <a:extLst>
              <a:ext uri="{FF2B5EF4-FFF2-40B4-BE49-F238E27FC236}">
                <a16:creationId xmlns:a16="http://schemas.microsoft.com/office/drawing/2014/main" id="{7967BCF5-C37B-4EBC-816A-392F4FA493C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| vergleich eingliederungshilfe - erzieungshilfe </a:t>
            </a:r>
            <a:endParaRPr lang="de-DE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EE4CAE45-4678-4A75-8280-FC8970F35CCE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609F4924-C444-4B75-AC1F-22BDE37CDC1E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71603646-B01E-294B-BDFF-1BADD17EB921}"/>
              </a:ext>
            </a:extLst>
          </p:cNvPr>
          <p:cNvSpPr txBox="1">
            <a:spLocks/>
          </p:cNvSpPr>
          <p:nvPr/>
        </p:nvSpPr>
        <p:spPr>
          <a:xfrm>
            <a:off x="1223983" y="1728773"/>
            <a:ext cx="4685777" cy="29529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900" b="1" kern="1200" baseline="0">
                <a:solidFill>
                  <a:schemeClr val="tx1"/>
                </a:solidFill>
                <a:latin typeface="Chantilly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SGB VIII</a:t>
            </a:r>
          </a:p>
          <a:p>
            <a:r>
              <a:rPr lang="de-DE" dirty="0"/>
              <a:t>Leistungsberechtigte  - Zielsetzung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CAEF90D7-12AE-7641-9538-6A3FC9076ECD}"/>
              </a:ext>
            </a:extLst>
          </p:cNvPr>
          <p:cNvSpPr txBox="1">
            <a:spLocks/>
          </p:cNvSpPr>
          <p:nvPr/>
        </p:nvSpPr>
        <p:spPr>
          <a:xfrm>
            <a:off x="6707730" y="1728773"/>
            <a:ext cx="4576813" cy="29529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900" b="1" kern="1200" baseline="0">
                <a:solidFill>
                  <a:schemeClr val="tx1"/>
                </a:solidFill>
                <a:latin typeface="Chantilly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dirty="0"/>
              <a:t>SGB IX</a:t>
            </a:r>
          </a:p>
          <a:p>
            <a:pPr>
              <a:defRPr/>
            </a:pPr>
            <a:r>
              <a:rPr lang="de-DE" dirty="0"/>
              <a:t>Leistungsberechtigte - Zielsetzung</a:t>
            </a:r>
          </a:p>
        </p:txBody>
      </p:sp>
    </p:spTree>
    <p:extLst>
      <p:ext uri="{BB962C8B-B14F-4D97-AF65-F5344CB8AC3E}">
        <p14:creationId xmlns:p14="http://schemas.microsoft.com/office/powerpoint/2010/main" val="500105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7050083-E61E-3D41-88C4-78650D0A88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71577" y="2820784"/>
            <a:ext cx="4779961" cy="3206746"/>
          </a:xfrm>
        </p:spPr>
        <p:txBody>
          <a:bodyPr/>
          <a:lstStyle/>
          <a:p>
            <a:pPr marL="429750" indent="-285750">
              <a:spcBef>
                <a:spcPts val="600"/>
              </a:spcBef>
              <a:buSzPct val="55000"/>
              <a:buBlip>
                <a:blip r:embed="rId2"/>
              </a:buBlip>
            </a:pPr>
            <a:r>
              <a:rPr lang="de-DE" dirty="0">
                <a:solidFill>
                  <a:srgbClr val="005DA8"/>
                </a:solidFill>
              </a:rPr>
              <a:t>Zuständigkeit: Jugendamt der jeweiligen Kommune</a:t>
            </a:r>
          </a:p>
          <a:p>
            <a:pPr marL="429750" indent="-285750">
              <a:spcBef>
                <a:spcPts val="600"/>
              </a:spcBef>
              <a:buSzPct val="55000"/>
              <a:buBlip>
                <a:blip r:embed="rId2"/>
              </a:buBlip>
            </a:pPr>
            <a:r>
              <a:rPr lang="de-DE" dirty="0">
                <a:solidFill>
                  <a:srgbClr val="005DA8"/>
                </a:solidFill>
              </a:rPr>
              <a:t>Sozialrechtliches Leistungsdreieck: Leistungsberechtigter – Kostenträger (öffentlicher Träger) – Anbieter (freier Träger)</a:t>
            </a:r>
          </a:p>
          <a:p>
            <a:pPr marL="429750" indent="-285750">
              <a:spcBef>
                <a:spcPts val="600"/>
              </a:spcBef>
              <a:buSzPct val="55000"/>
              <a:buBlip>
                <a:blip r:embed="rId2"/>
              </a:buBlip>
            </a:pPr>
            <a:r>
              <a:rPr lang="de-DE" dirty="0">
                <a:solidFill>
                  <a:srgbClr val="005DA8"/>
                </a:solidFill>
              </a:rPr>
              <a:t>Der Anbieter erstellt ein Leistungsangebot und handelt auf dieser Grundlage mit dem Kostenträger einen Entgeltsatz aus</a:t>
            </a:r>
          </a:p>
          <a:p>
            <a:pPr marL="429750" indent="-285750">
              <a:spcBef>
                <a:spcPts val="600"/>
              </a:spcBef>
              <a:buSzPct val="55000"/>
              <a:buBlip>
                <a:blip r:embed="rId2"/>
              </a:buBlip>
            </a:pPr>
            <a:r>
              <a:rPr lang="de-DE" dirty="0">
                <a:solidFill>
                  <a:srgbClr val="005DA8"/>
                </a:solidFill>
              </a:rPr>
              <a:t>Es gilt der </a:t>
            </a:r>
            <a:r>
              <a:rPr lang="de-DE" dirty="0" err="1">
                <a:solidFill>
                  <a:srgbClr val="005DA8"/>
                </a:solidFill>
              </a:rPr>
              <a:t>nds</a:t>
            </a:r>
            <a:r>
              <a:rPr lang="de-DE" dirty="0">
                <a:solidFill>
                  <a:srgbClr val="005DA8"/>
                </a:solidFill>
              </a:rPr>
              <a:t>. Landesrahmenvertrag (keine Summen vorgegeben)</a:t>
            </a:r>
          </a:p>
          <a:p>
            <a:pPr marL="429750" indent="-285750">
              <a:spcBef>
                <a:spcPts val="600"/>
              </a:spcBef>
              <a:buSzPct val="55000"/>
              <a:buBlip>
                <a:blip r:embed="rId2"/>
              </a:buBlip>
            </a:pPr>
            <a:r>
              <a:rPr lang="de-DE" dirty="0">
                <a:solidFill>
                  <a:srgbClr val="005DA8"/>
                </a:solidFill>
              </a:rPr>
              <a:t>Bei Streitigkeiten zwischen freiem und öffentlichen Träger: Schiedsstellenfähigkeit</a:t>
            </a:r>
          </a:p>
          <a:p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E0C91C1-40E4-1A49-AC8D-50F7608D77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654831" y="2834013"/>
            <a:ext cx="5232369" cy="3206744"/>
          </a:xfrm>
        </p:spPr>
        <p:txBody>
          <a:bodyPr/>
          <a:lstStyle/>
          <a:p>
            <a:pPr marL="429750" indent="-285750">
              <a:spcBef>
                <a:spcPts val="600"/>
              </a:spcBef>
              <a:buSzPct val="55000"/>
              <a:buBlip>
                <a:blip r:embed="rId2"/>
              </a:buBlip>
            </a:pPr>
            <a:r>
              <a:rPr lang="de-DE" dirty="0">
                <a:solidFill>
                  <a:srgbClr val="005DA8"/>
                </a:solidFill>
              </a:rPr>
              <a:t>Zuständigkeit: Sozialamt (FB Eingliederungshilfe) der jeweiligen Kommune bei U-18, bei Ü-18: Land</a:t>
            </a:r>
          </a:p>
          <a:p>
            <a:pPr marL="429750" indent="-285750">
              <a:spcBef>
                <a:spcPts val="600"/>
              </a:spcBef>
              <a:buSzPct val="55000"/>
              <a:buBlip>
                <a:blip r:embed="rId2"/>
              </a:buBlip>
            </a:pPr>
            <a:r>
              <a:rPr lang="de-DE" dirty="0">
                <a:solidFill>
                  <a:srgbClr val="005DA8"/>
                </a:solidFill>
              </a:rPr>
              <a:t>Vertraglich sind die Leistungen im Landesrahmenvertrag </a:t>
            </a:r>
            <a:br>
              <a:rPr lang="de-DE" dirty="0">
                <a:solidFill>
                  <a:srgbClr val="005DA8"/>
                </a:solidFill>
              </a:rPr>
            </a:br>
            <a:r>
              <a:rPr lang="de-DE" dirty="0">
                <a:solidFill>
                  <a:srgbClr val="005DA8"/>
                </a:solidFill>
              </a:rPr>
              <a:t>u18 </a:t>
            </a:r>
            <a:r>
              <a:rPr lang="de-DE" dirty="0" err="1">
                <a:solidFill>
                  <a:srgbClr val="005DA8"/>
                </a:solidFill>
              </a:rPr>
              <a:t>landeseinheitllich</a:t>
            </a:r>
            <a:r>
              <a:rPr lang="de-DE" dirty="0">
                <a:solidFill>
                  <a:srgbClr val="005DA8"/>
                </a:solidFill>
              </a:rPr>
              <a:t> mit den Kommunen geregelt.</a:t>
            </a:r>
          </a:p>
          <a:p>
            <a:pPr marL="429750" indent="-285750">
              <a:spcBef>
                <a:spcPts val="600"/>
              </a:spcBef>
              <a:buSzPct val="55000"/>
              <a:buBlip>
                <a:blip r:embed="rId2"/>
              </a:buBlip>
            </a:pPr>
            <a:r>
              <a:rPr lang="de-DE" dirty="0">
                <a:solidFill>
                  <a:srgbClr val="005DA8"/>
                </a:solidFill>
              </a:rPr>
              <a:t>Zu einigen Leistungsbereichen gibt es Regelleistungs- und Vergütungsvereinbarungen, die die Kostenpauschalen landesweit regeln. Andere Bereiche werden kommunal einzelverhandelt.</a:t>
            </a:r>
          </a:p>
          <a:p>
            <a:pPr marL="429750" indent="-285750">
              <a:spcBef>
                <a:spcPts val="600"/>
              </a:spcBef>
              <a:buSzPct val="55000"/>
              <a:buBlip>
                <a:blip r:embed="rId2"/>
              </a:buBlip>
            </a:pPr>
            <a:r>
              <a:rPr lang="de-DE" dirty="0">
                <a:solidFill>
                  <a:srgbClr val="005DA8"/>
                </a:solidFill>
              </a:rPr>
              <a:t>Sozialrechtliches Leistungsdreieck: Leistungsberechtigter – Leistungsträger – Leistungserbringer (+ Persönliches Budget)</a:t>
            </a:r>
          </a:p>
          <a:p>
            <a:pPr marL="429750" indent="-285750">
              <a:spcBef>
                <a:spcPts val="600"/>
              </a:spcBef>
              <a:buSzPct val="55000"/>
              <a:buBlip>
                <a:blip r:embed="rId2"/>
              </a:buBlip>
            </a:pPr>
            <a:r>
              <a:rPr lang="de-DE" dirty="0">
                <a:solidFill>
                  <a:srgbClr val="005DA8"/>
                </a:solidFill>
              </a:rPr>
              <a:t>Bei Streitigkeiten zwischen Leistungserbringer und Leistungsträger: Schiedsstellenfähigkeit</a:t>
            </a:r>
          </a:p>
          <a:p>
            <a:pPr marL="429750" indent="-285750">
              <a:spcBef>
                <a:spcPts val="600"/>
              </a:spcBef>
              <a:buSzPct val="55000"/>
              <a:buBlip>
                <a:blip r:embed="rId2"/>
              </a:buBlip>
            </a:pPr>
            <a:endParaRPr lang="de-DE" dirty="0">
              <a:solidFill>
                <a:srgbClr val="005DA8"/>
              </a:solidFill>
            </a:endParaRPr>
          </a:p>
          <a:p>
            <a:pPr marL="429750" indent="-285750">
              <a:spcBef>
                <a:spcPts val="600"/>
              </a:spcBef>
              <a:buSzPct val="55000"/>
              <a:buBlip>
                <a:blip r:embed="rId2"/>
              </a:buBlip>
            </a:pPr>
            <a:endParaRPr lang="de-DE" dirty="0">
              <a:solidFill>
                <a:srgbClr val="005DA8"/>
              </a:solidFill>
            </a:endParaRPr>
          </a:p>
          <a:p>
            <a:endParaRPr lang="de-DE" dirty="0"/>
          </a:p>
        </p:txBody>
      </p:sp>
      <p:sp>
        <p:nvSpPr>
          <p:cNvPr id="16" name="Datumsplatzhalter 15">
            <a:extLst>
              <a:ext uri="{FF2B5EF4-FFF2-40B4-BE49-F238E27FC236}">
                <a16:creationId xmlns:a16="http://schemas.microsoft.com/office/drawing/2014/main" id="{7A07C832-EC49-4E60-8D8D-8543595430FC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7D17104C-4E1F-4744-8335-DAB68F7D8E71}" type="datetime1">
              <a:rPr lang="de-DE" smtClean="0"/>
              <a:t>27.12.2023</a:t>
            </a:fld>
            <a:endParaRPr lang="de-DE" dirty="0"/>
          </a:p>
        </p:txBody>
      </p:sp>
      <p:sp>
        <p:nvSpPr>
          <p:cNvPr id="17" name="Fußzeilenplatzhalter 16">
            <a:extLst>
              <a:ext uri="{FF2B5EF4-FFF2-40B4-BE49-F238E27FC236}">
                <a16:creationId xmlns:a16="http://schemas.microsoft.com/office/drawing/2014/main" id="{7967BCF5-C37B-4EBC-816A-392F4FA493C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| vergleich eingliederungshilfe - erzieungshilfe </a:t>
            </a:r>
            <a:endParaRPr lang="de-DE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EE4CAE45-4678-4A75-8280-FC8970F35CCE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609F4924-C444-4B75-AC1F-22BDE37CDC1E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71603646-B01E-294B-BDFF-1BADD17EB921}"/>
              </a:ext>
            </a:extLst>
          </p:cNvPr>
          <p:cNvSpPr txBox="1">
            <a:spLocks/>
          </p:cNvSpPr>
          <p:nvPr/>
        </p:nvSpPr>
        <p:spPr>
          <a:xfrm>
            <a:off x="1223983" y="1728773"/>
            <a:ext cx="4685777" cy="29529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900" b="1" kern="1200" baseline="0">
                <a:solidFill>
                  <a:schemeClr val="tx1"/>
                </a:solidFill>
                <a:latin typeface="Chantilly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SGB VIII</a:t>
            </a:r>
          </a:p>
          <a:p>
            <a:r>
              <a:rPr lang="de-DE" dirty="0"/>
              <a:t>Finanzierung / Zuständigkeit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CAEF90D7-12AE-7641-9538-6A3FC9076ECD}"/>
              </a:ext>
            </a:extLst>
          </p:cNvPr>
          <p:cNvSpPr txBox="1">
            <a:spLocks/>
          </p:cNvSpPr>
          <p:nvPr/>
        </p:nvSpPr>
        <p:spPr>
          <a:xfrm>
            <a:off x="6707730" y="1728773"/>
            <a:ext cx="4576813" cy="29529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900" b="1" kern="1200" baseline="0">
                <a:solidFill>
                  <a:schemeClr val="tx1"/>
                </a:solidFill>
                <a:latin typeface="Chantilly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dirty="0"/>
              <a:t>SGB IX</a:t>
            </a:r>
          </a:p>
          <a:p>
            <a:pPr>
              <a:defRPr/>
            </a:pPr>
            <a:r>
              <a:rPr lang="de-DE" dirty="0"/>
              <a:t>Finanzierung / Zuständigkeit</a:t>
            </a:r>
          </a:p>
        </p:txBody>
      </p:sp>
    </p:spTree>
    <p:extLst>
      <p:ext uri="{BB962C8B-B14F-4D97-AF65-F5344CB8AC3E}">
        <p14:creationId xmlns:p14="http://schemas.microsoft.com/office/powerpoint/2010/main" val="4163415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7050083-E61E-3D41-88C4-78650D0A88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71577" y="2820784"/>
            <a:ext cx="4779961" cy="3206746"/>
          </a:xfrm>
        </p:spPr>
        <p:txBody>
          <a:bodyPr/>
          <a:lstStyle/>
          <a:p>
            <a:pPr lvl="0">
              <a:spcBef>
                <a:spcPts val="3000"/>
              </a:spcBef>
              <a:buSzPct val="65000"/>
            </a:pPr>
            <a:endParaRPr lang="de-DE" sz="2100" b="1" dirty="0">
              <a:solidFill>
                <a:srgbClr val="005DA8"/>
              </a:solidFill>
            </a:endParaRPr>
          </a:p>
          <a:p>
            <a:pPr marL="429750" indent="-285750">
              <a:spcBef>
                <a:spcPts val="600"/>
              </a:spcBef>
              <a:buSzPct val="55000"/>
              <a:buBlip>
                <a:blip r:embed="rId2"/>
              </a:buBlip>
            </a:pPr>
            <a:r>
              <a:rPr lang="de-DE" dirty="0">
                <a:solidFill>
                  <a:srgbClr val="005DA8"/>
                </a:solidFill>
              </a:rPr>
              <a:t>Hilfeplanverfahren nach § 36 SGB VIII </a:t>
            </a:r>
          </a:p>
          <a:p>
            <a:pPr marL="144000">
              <a:spcBef>
                <a:spcPts val="600"/>
              </a:spcBef>
              <a:buSzPct val="55000"/>
            </a:pPr>
            <a:endParaRPr lang="de-DE" dirty="0">
              <a:solidFill>
                <a:srgbClr val="005DA8"/>
              </a:solidFill>
            </a:endParaRPr>
          </a:p>
          <a:p>
            <a:pPr marL="429750" indent="-285750">
              <a:spcBef>
                <a:spcPts val="600"/>
              </a:spcBef>
              <a:buSzPct val="55000"/>
              <a:buBlip>
                <a:blip r:embed="rId2"/>
              </a:buBlip>
            </a:pPr>
            <a:r>
              <a:rPr lang="de-DE" dirty="0">
                <a:solidFill>
                  <a:srgbClr val="005DA8"/>
                </a:solidFill>
              </a:rPr>
              <a:t>Kein festgelegtes Instrument</a:t>
            </a:r>
          </a:p>
          <a:p>
            <a:pPr marL="429750" indent="-285750">
              <a:spcBef>
                <a:spcPts val="600"/>
              </a:spcBef>
              <a:buSzPct val="55000"/>
              <a:buBlip>
                <a:blip r:embed="rId2"/>
              </a:buBlip>
            </a:pPr>
            <a:r>
              <a:rPr lang="de-DE" dirty="0">
                <a:solidFill>
                  <a:srgbClr val="005DA8"/>
                </a:solidFill>
              </a:rPr>
              <a:t>Festlegung der Ziele für die nächste Zeit</a:t>
            </a:r>
          </a:p>
          <a:p>
            <a:pPr marL="429750" indent="-285750">
              <a:spcBef>
                <a:spcPts val="600"/>
              </a:spcBef>
              <a:buSzPct val="55000"/>
              <a:buBlip>
                <a:blip r:embed="rId2"/>
              </a:buBlip>
            </a:pPr>
            <a:r>
              <a:rPr lang="de-DE" dirty="0">
                <a:solidFill>
                  <a:srgbClr val="005DA8"/>
                </a:solidFill>
              </a:rPr>
              <a:t>In regelmäßigen Abständen (mind. Alle 6 Monate)</a:t>
            </a:r>
          </a:p>
          <a:p>
            <a:pPr marL="429750" indent="-285750">
              <a:spcBef>
                <a:spcPts val="600"/>
              </a:spcBef>
              <a:buSzPct val="55000"/>
              <a:buBlip>
                <a:blip r:embed="rId2"/>
              </a:buBlip>
            </a:pPr>
            <a:r>
              <a:rPr lang="de-DE" dirty="0">
                <a:solidFill>
                  <a:srgbClr val="005DA8"/>
                </a:solidFill>
              </a:rPr>
              <a:t>Beteiligte: junge Menschen, Eltern, Vertreter*innen von freiem und öffentlichem Träger, </a:t>
            </a:r>
          </a:p>
          <a:p>
            <a:pPr marL="429750" indent="-285750">
              <a:spcBef>
                <a:spcPts val="600"/>
              </a:spcBef>
              <a:buSzPct val="55000"/>
              <a:buBlip>
                <a:blip r:embed="rId2"/>
              </a:buBlip>
            </a:pPr>
            <a:r>
              <a:rPr lang="de-DE" dirty="0">
                <a:solidFill>
                  <a:srgbClr val="005DA8"/>
                </a:solidFill>
              </a:rPr>
              <a:t>Es wird ein Protokoll erstellt, das allen Beteiligten zugestellt wird</a:t>
            </a:r>
          </a:p>
          <a:p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E0C91C1-40E4-1A49-AC8D-50F7608D77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485145" y="2461821"/>
            <a:ext cx="5647148" cy="3404713"/>
          </a:xfrm>
        </p:spPr>
        <p:txBody>
          <a:bodyPr/>
          <a:lstStyle/>
          <a:p>
            <a:pPr lvl="0">
              <a:spcBef>
                <a:spcPts val="3000"/>
              </a:spcBef>
              <a:buSzPct val="65000"/>
            </a:pPr>
            <a:endParaRPr lang="de-DE" sz="2100" b="1" dirty="0">
              <a:solidFill>
                <a:srgbClr val="005DA8"/>
              </a:solidFill>
            </a:endParaRPr>
          </a:p>
          <a:p>
            <a:pPr marL="429750" indent="-285750">
              <a:spcBef>
                <a:spcPts val="600"/>
              </a:spcBef>
              <a:buSzPct val="55000"/>
              <a:buBlip>
                <a:blip r:embed="rId2"/>
              </a:buBlip>
            </a:pPr>
            <a:r>
              <a:rPr lang="de-DE" dirty="0">
                <a:solidFill>
                  <a:srgbClr val="005DA8"/>
                </a:solidFill>
              </a:rPr>
              <a:t>Gesamt- und Teilhabeplanverfahren nach § 117 ff SGB IX</a:t>
            </a:r>
          </a:p>
          <a:p>
            <a:pPr marL="429750" indent="-285750">
              <a:spcBef>
                <a:spcPts val="600"/>
              </a:spcBef>
              <a:buSzPct val="55000"/>
              <a:buBlip>
                <a:blip r:embed="rId2"/>
              </a:buBlip>
            </a:pPr>
            <a:r>
              <a:rPr lang="de-DE" dirty="0">
                <a:solidFill>
                  <a:srgbClr val="005DA8"/>
                </a:solidFill>
              </a:rPr>
              <a:t>Standardisiertes ICF orientiertes Verfahren (</a:t>
            </a:r>
            <a:r>
              <a:rPr lang="de-DE" dirty="0" err="1">
                <a:solidFill>
                  <a:srgbClr val="005DA8"/>
                </a:solidFill>
              </a:rPr>
              <a:t>B.E.Ni</a:t>
            </a:r>
            <a:r>
              <a:rPr lang="de-DE" dirty="0">
                <a:solidFill>
                  <a:srgbClr val="005DA8"/>
                </a:solidFill>
              </a:rPr>
              <a:t>. empfohlen)</a:t>
            </a:r>
          </a:p>
          <a:p>
            <a:pPr marL="429750" indent="-285750">
              <a:spcBef>
                <a:spcPts val="600"/>
              </a:spcBef>
              <a:buSzPct val="55000"/>
              <a:buBlip>
                <a:blip r:embed="rId2"/>
              </a:buBlip>
            </a:pPr>
            <a:r>
              <a:rPr lang="de-DE" dirty="0">
                <a:solidFill>
                  <a:srgbClr val="005DA8"/>
                </a:solidFill>
              </a:rPr>
              <a:t>Eruierung des Bedarfes in 9 Lebensbereichen</a:t>
            </a:r>
          </a:p>
          <a:p>
            <a:pPr marL="429750" indent="-285750">
              <a:spcBef>
                <a:spcPts val="600"/>
              </a:spcBef>
              <a:buSzPct val="55000"/>
              <a:buBlip>
                <a:blip r:embed="rId2"/>
              </a:buBlip>
            </a:pPr>
            <a:r>
              <a:rPr lang="de-DE" dirty="0">
                <a:solidFill>
                  <a:srgbClr val="005DA8"/>
                </a:solidFill>
              </a:rPr>
              <a:t>Eine Fortschreibung muss mind. alle 2 Jahre stattfinden</a:t>
            </a:r>
          </a:p>
          <a:p>
            <a:pPr marL="429750" indent="-285750">
              <a:spcBef>
                <a:spcPts val="600"/>
              </a:spcBef>
              <a:buSzPct val="55000"/>
              <a:buBlip>
                <a:blip r:embed="rId2"/>
              </a:buBlip>
            </a:pPr>
            <a:r>
              <a:rPr lang="de-DE" dirty="0">
                <a:solidFill>
                  <a:srgbClr val="005DA8"/>
                </a:solidFill>
              </a:rPr>
              <a:t>Beteiligte in der Bedarfsfeststellung und Zielvereinbarung: Leistungsberechtigter (ggf. mit Begleitung) und LT</a:t>
            </a:r>
            <a:br>
              <a:rPr lang="de-DE" dirty="0">
                <a:solidFill>
                  <a:srgbClr val="005DA8"/>
                </a:solidFill>
              </a:rPr>
            </a:br>
            <a:r>
              <a:rPr lang="de-DE" dirty="0">
                <a:solidFill>
                  <a:srgbClr val="005DA8"/>
                </a:solidFill>
              </a:rPr>
              <a:t>Der Leistungserbringer erhält ausschließlich die Zielvereinbarungen.</a:t>
            </a:r>
          </a:p>
          <a:p>
            <a:pPr marL="429750" indent="-285750">
              <a:spcBef>
                <a:spcPts val="600"/>
              </a:spcBef>
              <a:buSzPct val="55000"/>
              <a:buBlip>
                <a:blip r:embed="rId2"/>
              </a:buBlip>
            </a:pPr>
            <a:r>
              <a:rPr lang="de-DE" dirty="0">
                <a:solidFill>
                  <a:srgbClr val="005DA8"/>
                </a:solidFill>
              </a:rPr>
              <a:t>Unterstützungsumfang wird (oft landeseinheitlich in LBG / FLS / Pauschalen eingeteilt).  </a:t>
            </a:r>
          </a:p>
          <a:p>
            <a:pPr marL="429750" indent="-285750">
              <a:spcBef>
                <a:spcPts val="600"/>
              </a:spcBef>
              <a:buSzPct val="55000"/>
              <a:buBlip>
                <a:blip r:embed="rId2"/>
              </a:buBlip>
            </a:pPr>
            <a:r>
              <a:rPr lang="de-DE" dirty="0">
                <a:solidFill>
                  <a:srgbClr val="005DA8"/>
                </a:solidFill>
              </a:rPr>
              <a:t>Ausnahme von </a:t>
            </a:r>
            <a:r>
              <a:rPr lang="de-DE" dirty="0" err="1">
                <a:solidFill>
                  <a:srgbClr val="005DA8"/>
                </a:solidFill>
              </a:rPr>
              <a:t>B.E.Ni</a:t>
            </a:r>
            <a:r>
              <a:rPr lang="de-DE" dirty="0">
                <a:solidFill>
                  <a:srgbClr val="005DA8"/>
                </a:solidFill>
              </a:rPr>
              <a:t>: Frühförderung bei Kleinkindern</a:t>
            </a:r>
          </a:p>
          <a:p>
            <a:pPr marL="429750" indent="-285750">
              <a:spcBef>
                <a:spcPts val="600"/>
              </a:spcBef>
              <a:buSzPct val="55000"/>
              <a:buBlip>
                <a:blip r:embed="rId2"/>
              </a:buBlip>
            </a:pPr>
            <a:endParaRPr lang="de-DE" dirty="0">
              <a:solidFill>
                <a:srgbClr val="005DA8"/>
              </a:solidFill>
            </a:endParaRPr>
          </a:p>
          <a:p>
            <a:endParaRPr lang="de-DE" dirty="0"/>
          </a:p>
          <a:p>
            <a:endParaRPr lang="de-DE" dirty="0"/>
          </a:p>
        </p:txBody>
      </p:sp>
      <p:sp>
        <p:nvSpPr>
          <p:cNvPr id="16" name="Datumsplatzhalter 15">
            <a:extLst>
              <a:ext uri="{FF2B5EF4-FFF2-40B4-BE49-F238E27FC236}">
                <a16:creationId xmlns:a16="http://schemas.microsoft.com/office/drawing/2014/main" id="{7A07C832-EC49-4E60-8D8D-8543595430FC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39229720-D9C9-419E-8A1C-96C5ABF131AA}" type="datetime1">
              <a:rPr lang="de-DE" smtClean="0"/>
              <a:t>27.12.2023</a:t>
            </a:fld>
            <a:endParaRPr lang="de-DE" dirty="0"/>
          </a:p>
        </p:txBody>
      </p:sp>
      <p:sp>
        <p:nvSpPr>
          <p:cNvPr id="17" name="Fußzeilenplatzhalter 16">
            <a:extLst>
              <a:ext uri="{FF2B5EF4-FFF2-40B4-BE49-F238E27FC236}">
                <a16:creationId xmlns:a16="http://schemas.microsoft.com/office/drawing/2014/main" id="{7967BCF5-C37B-4EBC-816A-392F4FA493C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| vergleich eingliederungshilfe - erzieungshilfe </a:t>
            </a:r>
            <a:endParaRPr lang="de-DE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EE4CAE45-4678-4A75-8280-FC8970F35CCE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609F4924-C444-4B75-AC1F-22BDE37CDC1E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71603646-B01E-294B-BDFF-1BADD17EB921}"/>
              </a:ext>
            </a:extLst>
          </p:cNvPr>
          <p:cNvSpPr txBox="1">
            <a:spLocks/>
          </p:cNvSpPr>
          <p:nvPr/>
        </p:nvSpPr>
        <p:spPr>
          <a:xfrm>
            <a:off x="1223983" y="1728773"/>
            <a:ext cx="4685777" cy="29529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900" b="1" kern="1200" baseline="0">
                <a:solidFill>
                  <a:schemeClr val="tx1"/>
                </a:solidFill>
                <a:latin typeface="Chantilly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SGB VIII</a:t>
            </a:r>
          </a:p>
          <a:p>
            <a:r>
              <a:rPr lang="de-DE" dirty="0"/>
              <a:t>Hilfeplanung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CAEF90D7-12AE-7641-9538-6A3FC9076ECD}"/>
              </a:ext>
            </a:extLst>
          </p:cNvPr>
          <p:cNvSpPr txBox="1">
            <a:spLocks/>
          </p:cNvSpPr>
          <p:nvPr/>
        </p:nvSpPr>
        <p:spPr>
          <a:xfrm>
            <a:off x="6707730" y="1728773"/>
            <a:ext cx="4576813" cy="29529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900" b="1" kern="1200" baseline="0">
                <a:solidFill>
                  <a:schemeClr val="tx1"/>
                </a:solidFill>
                <a:latin typeface="Chantilly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dirty="0"/>
              <a:t>SGB IX</a:t>
            </a:r>
          </a:p>
          <a:p>
            <a:pPr>
              <a:defRPr/>
            </a:pPr>
            <a:r>
              <a:rPr lang="de-DE" dirty="0"/>
              <a:t>Hilfeplanung</a:t>
            </a:r>
          </a:p>
        </p:txBody>
      </p:sp>
    </p:spTree>
    <p:extLst>
      <p:ext uri="{BB962C8B-B14F-4D97-AF65-F5344CB8AC3E}">
        <p14:creationId xmlns:p14="http://schemas.microsoft.com/office/powerpoint/2010/main" val="839848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7050083-E61E-3D41-88C4-78650D0A88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71577" y="2820784"/>
            <a:ext cx="4779961" cy="3206746"/>
          </a:xfrm>
        </p:spPr>
        <p:txBody>
          <a:bodyPr/>
          <a:lstStyle/>
          <a:p>
            <a:pPr lvl="0">
              <a:spcBef>
                <a:spcPts val="3000"/>
              </a:spcBef>
              <a:buSzPct val="65000"/>
            </a:pPr>
            <a:endParaRPr lang="de-DE" sz="2100" b="1" dirty="0">
              <a:solidFill>
                <a:srgbClr val="005DA8"/>
              </a:solidFill>
            </a:endParaRPr>
          </a:p>
          <a:p>
            <a:pPr marL="429750" indent="-285750">
              <a:spcBef>
                <a:spcPts val="600"/>
              </a:spcBef>
              <a:buSzPct val="55000"/>
              <a:buBlip>
                <a:blip r:embed="rId2"/>
              </a:buBlip>
            </a:pPr>
            <a:r>
              <a:rPr lang="de-DE" dirty="0">
                <a:solidFill>
                  <a:srgbClr val="005DA8"/>
                </a:solidFill>
              </a:rPr>
              <a:t>Fachkräftegebot: 100 % Fachkraftquote</a:t>
            </a:r>
          </a:p>
          <a:p>
            <a:pPr marL="429750" indent="-285750">
              <a:spcBef>
                <a:spcPts val="600"/>
              </a:spcBef>
              <a:buSzPct val="55000"/>
              <a:buBlip>
                <a:blip r:embed="rId2"/>
              </a:buBlip>
            </a:pPr>
            <a:r>
              <a:rPr lang="de-DE" dirty="0"/>
              <a:t>Stationärer Bereich: </a:t>
            </a:r>
            <a:r>
              <a:rPr lang="de-DE" dirty="0" err="1"/>
              <a:t>nds</a:t>
            </a:r>
            <a:r>
              <a:rPr lang="de-DE" dirty="0"/>
              <a:t>. Hinweise zur Erteilung der Betriebserlaubnis: Erzieher*innen, </a:t>
            </a:r>
            <a:r>
              <a:rPr lang="de-DE" dirty="0" err="1"/>
              <a:t>Sozialpädagog</a:t>
            </a:r>
            <a:r>
              <a:rPr lang="de-DE" dirty="0"/>
              <a:t>*innen, Sozialarbeiter*innen, </a:t>
            </a:r>
            <a:r>
              <a:rPr lang="de-DE" dirty="0" err="1"/>
              <a:t>Pädagog</a:t>
            </a:r>
            <a:r>
              <a:rPr lang="de-DE" dirty="0"/>
              <a:t>*innen, Psycholog*innen, </a:t>
            </a:r>
            <a:r>
              <a:rPr lang="de-DE" dirty="0" err="1"/>
              <a:t>Heilpädagog</a:t>
            </a:r>
            <a:r>
              <a:rPr lang="de-DE" dirty="0"/>
              <a:t>*innen, </a:t>
            </a:r>
            <a:r>
              <a:rPr lang="de-DE" dirty="0" err="1"/>
              <a:t>Religionspädagog</a:t>
            </a:r>
            <a:r>
              <a:rPr lang="de-DE" dirty="0"/>
              <a:t>*innen, Heilerziehungspfleger*innen, Heilerzieher*innen</a:t>
            </a:r>
          </a:p>
          <a:p>
            <a:pPr marL="429750" indent="-285750">
              <a:spcBef>
                <a:spcPts val="600"/>
              </a:spcBef>
              <a:buSzPct val="55000"/>
              <a:buBlip>
                <a:blip r:embed="rId2"/>
              </a:buBlip>
            </a:pPr>
            <a:r>
              <a:rPr lang="de-DE" dirty="0"/>
              <a:t>Ambulanter Bereich: Zuständigkeit der jeweiligen Kommune</a:t>
            </a:r>
          </a:p>
          <a:p>
            <a:r>
              <a:rPr lang="de-DE" dirty="0"/>
              <a:t>	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E0C91C1-40E4-1A49-AC8D-50F7608D77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654831" y="2820784"/>
            <a:ext cx="4662457" cy="3206744"/>
          </a:xfrm>
        </p:spPr>
        <p:txBody>
          <a:bodyPr/>
          <a:lstStyle/>
          <a:p>
            <a:pPr lvl="0">
              <a:spcBef>
                <a:spcPts val="3000"/>
              </a:spcBef>
              <a:buSzPct val="65000"/>
            </a:pPr>
            <a:endParaRPr lang="de-DE" sz="2100" b="1" dirty="0">
              <a:solidFill>
                <a:srgbClr val="005DA8"/>
              </a:solidFill>
            </a:endParaRPr>
          </a:p>
          <a:p>
            <a:pPr marL="429750" indent="-285750">
              <a:spcBef>
                <a:spcPts val="600"/>
              </a:spcBef>
              <a:buSzPct val="55000"/>
              <a:buBlip>
                <a:blip r:embed="rId2"/>
              </a:buBlip>
            </a:pPr>
            <a:r>
              <a:rPr lang="de-DE" dirty="0">
                <a:solidFill>
                  <a:srgbClr val="005DA8"/>
                </a:solidFill>
              </a:rPr>
              <a:t>Fachkraftquote</a:t>
            </a:r>
            <a:r>
              <a:rPr lang="de-DE" dirty="0"/>
              <a:t>: Unterschiedlich nach Angebot bzw. nach Feststellung durch den LT</a:t>
            </a:r>
            <a:br>
              <a:rPr lang="de-DE" dirty="0">
                <a:solidFill>
                  <a:srgbClr val="FF0000"/>
                </a:solidFill>
              </a:rPr>
            </a:br>
            <a:endParaRPr lang="de-DE" strike="sngStrike" dirty="0">
              <a:solidFill>
                <a:srgbClr val="005DA8"/>
              </a:solidFill>
            </a:endParaRPr>
          </a:p>
          <a:p>
            <a:pPr marL="429750" indent="-285750">
              <a:spcBef>
                <a:spcPts val="600"/>
              </a:spcBef>
              <a:buSzPct val="55000"/>
              <a:buBlip>
                <a:blip r:embed="rId2"/>
              </a:buBlip>
            </a:pPr>
            <a:r>
              <a:rPr lang="de-DE" dirty="0">
                <a:solidFill>
                  <a:srgbClr val="005DA8"/>
                </a:solidFill>
              </a:rPr>
              <a:t>Unterteilung bei den Assistenzen: </a:t>
            </a:r>
          </a:p>
          <a:p>
            <a:pPr marL="656550" lvl="1" indent="-285750">
              <a:spcBef>
                <a:spcPts val="600"/>
              </a:spcBef>
              <a:buSzPct val="55000"/>
              <a:buBlip>
                <a:blip r:embed="rId2"/>
              </a:buBlip>
            </a:pPr>
            <a:r>
              <a:rPr lang="de-DE" b="0" dirty="0">
                <a:solidFill>
                  <a:srgbClr val="005DA8"/>
                </a:solidFill>
              </a:rPr>
              <a:t>Kompensatorische Assistenz – vollständige und teilweise Übernahme von Handlungen zur Alltagsbewältigung sowie Begleitung (keine FK)</a:t>
            </a:r>
          </a:p>
          <a:p>
            <a:pPr marL="656550" lvl="1" indent="-285750">
              <a:spcBef>
                <a:spcPts val="600"/>
              </a:spcBef>
              <a:buSzPct val="55000"/>
              <a:buBlip>
                <a:blip r:embed="rId2"/>
              </a:buBlip>
            </a:pPr>
            <a:r>
              <a:rPr lang="de-DE" b="0">
                <a:solidFill>
                  <a:srgbClr val="005DA8"/>
                </a:solidFill>
              </a:rPr>
              <a:t>Befähigung der Leistungsberechtigten zur eigenständigen Alltagsbewältigung (FK)</a:t>
            </a:r>
          </a:p>
          <a:p>
            <a:endParaRPr lang="de-DE" dirty="0"/>
          </a:p>
        </p:txBody>
      </p:sp>
      <p:sp>
        <p:nvSpPr>
          <p:cNvPr id="16" name="Datumsplatzhalter 15">
            <a:extLst>
              <a:ext uri="{FF2B5EF4-FFF2-40B4-BE49-F238E27FC236}">
                <a16:creationId xmlns:a16="http://schemas.microsoft.com/office/drawing/2014/main" id="{7A07C832-EC49-4E60-8D8D-8543595430FC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71E0536C-34A7-4615-8BF3-6952A0748D97}" type="datetime1">
              <a:rPr lang="de-DE" smtClean="0"/>
              <a:t>27.12.2023</a:t>
            </a:fld>
            <a:endParaRPr lang="de-DE" dirty="0"/>
          </a:p>
        </p:txBody>
      </p:sp>
      <p:sp>
        <p:nvSpPr>
          <p:cNvPr id="17" name="Fußzeilenplatzhalter 16">
            <a:extLst>
              <a:ext uri="{FF2B5EF4-FFF2-40B4-BE49-F238E27FC236}">
                <a16:creationId xmlns:a16="http://schemas.microsoft.com/office/drawing/2014/main" id="{7967BCF5-C37B-4EBC-816A-392F4FA493C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| vergleich eingliederungshilfe - erzieungshilfe </a:t>
            </a:r>
            <a:endParaRPr lang="de-DE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EE4CAE45-4678-4A75-8280-FC8970F35CCE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609F4924-C444-4B75-AC1F-22BDE37CDC1E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71603646-B01E-294B-BDFF-1BADD17EB921}"/>
              </a:ext>
            </a:extLst>
          </p:cNvPr>
          <p:cNvSpPr txBox="1">
            <a:spLocks/>
          </p:cNvSpPr>
          <p:nvPr/>
        </p:nvSpPr>
        <p:spPr>
          <a:xfrm>
            <a:off x="1223983" y="1728773"/>
            <a:ext cx="4685777" cy="29529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900" b="1" kern="1200" baseline="0">
                <a:solidFill>
                  <a:schemeClr val="tx1"/>
                </a:solidFill>
                <a:latin typeface="Chantilly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SGB VIII</a:t>
            </a:r>
          </a:p>
          <a:p>
            <a:r>
              <a:rPr lang="de-DE" dirty="0"/>
              <a:t>Fachkräfte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CAEF90D7-12AE-7641-9538-6A3FC9076ECD}"/>
              </a:ext>
            </a:extLst>
          </p:cNvPr>
          <p:cNvSpPr txBox="1">
            <a:spLocks/>
          </p:cNvSpPr>
          <p:nvPr/>
        </p:nvSpPr>
        <p:spPr>
          <a:xfrm>
            <a:off x="6707730" y="1728773"/>
            <a:ext cx="4576813" cy="29529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900" b="1" kern="1200" baseline="0">
                <a:solidFill>
                  <a:schemeClr val="tx1"/>
                </a:solidFill>
                <a:latin typeface="Chantilly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dirty="0"/>
              <a:t>SGB IX</a:t>
            </a:r>
          </a:p>
          <a:p>
            <a:pPr>
              <a:defRPr/>
            </a:pPr>
            <a:r>
              <a:rPr lang="de-DE" dirty="0"/>
              <a:t>Fachkräfte</a:t>
            </a:r>
          </a:p>
        </p:txBody>
      </p:sp>
    </p:spTree>
    <p:extLst>
      <p:ext uri="{BB962C8B-B14F-4D97-AF65-F5344CB8AC3E}">
        <p14:creationId xmlns:p14="http://schemas.microsoft.com/office/powerpoint/2010/main" val="1411800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7050083-E61E-3D41-88C4-78650D0A88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71577" y="2820784"/>
            <a:ext cx="4779961" cy="3206746"/>
          </a:xfrm>
        </p:spPr>
        <p:txBody>
          <a:bodyPr/>
          <a:lstStyle/>
          <a:p>
            <a:pPr lvl="0">
              <a:spcBef>
                <a:spcPts val="3000"/>
              </a:spcBef>
              <a:buSzPct val="65000"/>
            </a:pPr>
            <a:endParaRPr lang="de-DE" sz="2100" b="1" dirty="0">
              <a:solidFill>
                <a:srgbClr val="005DA8"/>
              </a:solidFill>
            </a:endParaRPr>
          </a:p>
          <a:p>
            <a:pPr marL="429750" indent="-285750">
              <a:spcBef>
                <a:spcPts val="600"/>
              </a:spcBef>
              <a:buSzPct val="55000"/>
              <a:buBlip>
                <a:blip r:embed="rId2"/>
              </a:buBlip>
            </a:pPr>
            <a:r>
              <a:rPr lang="de-DE" dirty="0">
                <a:solidFill>
                  <a:srgbClr val="005DA8"/>
                </a:solidFill>
              </a:rPr>
              <a:t>Kostenbeteiligung der Personensorgeberechtigten bei (teil-)stationären Maßnahmen gemäß §§ 91 ff SGB VIII</a:t>
            </a:r>
          </a:p>
          <a:p>
            <a:pPr marL="429750" indent="-285750">
              <a:spcBef>
                <a:spcPts val="600"/>
              </a:spcBef>
              <a:buSzPct val="55000"/>
              <a:buBlip>
                <a:blip r:embed="rId2"/>
              </a:buBlip>
            </a:pPr>
            <a:r>
              <a:rPr lang="de-DE" dirty="0">
                <a:solidFill>
                  <a:srgbClr val="005DA8"/>
                </a:solidFill>
              </a:rPr>
              <a:t>Kostenbeteiligung der jungen Menschen bei (teil-)stationären Maßnahmen ist Anfang 2023 weggefallen</a:t>
            </a:r>
          </a:p>
          <a:p>
            <a:pPr marL="429750" indent="-285750">
              <a:spcBef>
                <a:spcPts val="600"/>
              </a:spcBef>
              <a:buSzPct val="55000"/>
              <a:buBlip>
                <a:blip r:embed="rId2"/>
              </a:buBlip>
            </a:pPr>
            <a:r>
              <a:rPr lang="de-DE" dirty="0">
                <a:solidFill>
                  <a:srgbClr val="005DA8"/>
                </a:solidFill>
              </a:rPr>
              <a:t>Ambulante Maßnahmen werden durch das Jugendamt finanziert</a:t>
            </a:r>
          </a:p>
          <a:p>
            <a:pPr marL="429750" indent="-285750">
              <a:spcBef>
                <a:spcPts val="600"/>
              </a:spcBef>
              <a:buSzPct val="55000"/>
              <a:buBlip>
                <a:blip r:embed="rId2"/>
              </a:buBlip>
            </a:pPr>
            <a:r>
              <a:rPr lang="de-DE" dirty="0">
                <a:solidFill>
                  <a:srgbClr val="005DA8"/>
                </a:solidFill>
              </a:rPr>
              <a:t>Anfechtbarkeit der Bescheide nur über den Klageweg (Widerspruchsverfahren wurde in Niedersachsen abgeschafft)</a:t>
            </a:r>
          </a:p>
          <a:p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E0C91C1-40E4-1A49-AC8D-50F7608D77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654831" y="2820784"/>
            <a:ext cx="5024979" cy="3206744"/>
          </a:xfrm>
        </p:spPr>
        <p:txBody>
          <a:bodyPr/>
          <a:lstStyle/>
          <a:p>
            <a:pPr lvl="0">
              <a:spcBef>
                <a:spcPts val="3000"/>
              </a:spcBef>
              <a:buSzPct val="65000"/>
            </a:pPr>
            <a:endParaRPr lang="de-DE" sz="2100" b="1" dirty="0">
              <a:solidFill>
                <a:srgbClr val="005DA8"/>
              </a:solidFill>
            </a:endParaRPr>
          </a:p>
          <a:p>
            <a:pPr marL="429750" indent="-285750">
              <a:spcBef>
                <a:spcPts val="600"/>
              </a:spcBef>
              <a:buSzPct val="55000"/>
              <a:buBlip>
                <a:blip r:embed="rId2"/>
              </a:buBlip>
            </a:pPr>
            <a:r>
              <a:rPr lang="de-DE" dirty="0">
                <a:solidFill>
                  <a:srgbClr val="005DA8"/>
                </a:solidFill>
              </a:rPr>
              <a:t>Bedingte Kostenheranziehung bei Leistungen für Kinder- und Jugendliche bei den Personensorgeberechtigten (nicht vor Einschulung, beim Wohnen nur in </a:t>
            </a:r>
            <a:r>
              <a:rPr lang="de-DE">
                <a:solidFill>
                  <a:srgbClr val="005DA8"/>
                </a:solidFill>
              </a:rPr>
              <a:t>Höhe des im </a:t>
            </a:r>
            <a:r>
              <a:rPr lang="de-DE" dirty="0">
                <a:solidFill>
                  <a:srgbClr val="005DA8"/>
                </a:solidFill>
              </a:rPr>
              <a:t>Lebensunterhalt ersparten Leistungen, nicht bei heilpädagogischen Leistungen)</a:t>
            </a:r>
          </a:p>
          <a:p>
            <a:pPr marL="144000">
              <a:spcBef>
                <a:spcPts val="600"/>
              </a:spcBef>
              <a:buSzPct val="55000"/>
            </a:pPr>
            <a:r>
              <a:rPr lang="de-DE" dirty="0">
                <a:solidFill>
                  <a:srgbClr val="005DA8"/>
                </a:solidFill>
              </a:rPr>
              <a:t>	§ 142 SGB IX</a:t>
            </a:r>
          </a:p>
          <a:p>
            <a:pPr marL="429750" indent="-285750">
              <a:spcBef>
                <a:spcPts val="600"/>
              </a:spcBef>
              <a:buSzPct val="55000"/>
              <a:buBlip>
                <a:blip r:embed="rId2"/>
              </a:buBlip>
            </a:pPr>
            <a:r>
              <a:rPr lang="de-DE" dirty="0">
                <a:solidFill>
                  <a:srgbClr val="005DA8"/>
                </a:solidFill>
              </a:rPr>
              <a:t>Bei erwachsenen Leistungsberechtigten muss die finanzielle Situation offen gelegt werden und es kann zur Kostenheranziehung kommen (Überschreitung der Vermögensfreibetragsgrenze).</a:t>
            </a:r>
            <a:br>
              <a:rPr lang="de-DE" dirty="0">
                <a:solidFill>
                  <a:srgbClr val="005DA8"/>
                </a:solidFill>
              </a:rPr>
            </a:br>
            <a:r>
              <a:rPr lang="de-DE" dirty="0">
                <a:solidFill>
                  <a:srgbClr val="005DA8"/>
                </a:solidFill>
              </a:rPr>
              <a:t>	§ 138 SGB IX</a:t>
            </a:r>
          </a:p>
          <a:p>
            <a:endParaRPr lang="de-DE" dirty="0"/>
          </a:p>
        </p:txBody>
      </p:sp>
      <p:sp>
        <p:nvSpPr>
          <p:cNvPr id="16" name="Datumsplatzhalter 15">
            <a:extLst>
              <a:ext uri="{FF2B5EF4-FFF2-40B4-BE49-F238E27FC236}">
                <a16:creationId xmlns:a16="http://schemas.microsoft.com/office/drawing/2014/main" id="{7A07C832-EC49-4E60-8D8D-8543595430FC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EE465329-A0BC-411B-ACD9-C7FC827F9A72}" type="datetime1">
              <a:rPr lang="de-DE" smtClean="0"/>
              <a:t>27.12.2023</a:t>
            </a:fld>
            <a:endParaRPr lang="de-DE" dirty="0"/>
          </a:p>
        </p:txBody>
      </p:sp>
      <p:sp>
        <p:nvSpPr>
          <p:cNvPr id="17" name="Fußzeilenplatzhalter 16">
            <a:extLst>
              <a:ext uri="{FF2B5EF4-FFF2-40B4-BE49-F238E27FC236}">
                <a16:creationId xmlns:a16="http://schemas.microsoft.com/office/drawing/2014/main" id="{7967BCF5-C37B-4EBC-816A-392F4FA493C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| vergleich eingliederungshilfe - erzieungshilfe </a:t>
            </a:r>
            <a:endParaRPr lang="de-DE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EE4CAE45-4678-4A75-8280-FC8970F35CCE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609F4924-C444-4B75-AC1F-22BDE37CDC1E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71603646-B01E-294B-BDFF-1BADD17EB921}"/>
              </a:ext>
            </a:extLst>
          </p:cNvPr>
          <p:cNvSpPr txBox="1">
            <a:spLocks/>
          </p:cNvSpPr>
          <p:nvPr/>
        </p:nvSpPr>
        <p:spPr>
          <a:xfrm>
            <a:off x="1223983" y="1728773"/>
            <a:ext cx="4685777" cy="29529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900" b="1" kern="1200" baseline="0">
                <a:solidFill>
                  <a:schemeClr val="tx1"/>
                </a:solidFill>
                <a:latin typeface="Chantilly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SGB VIII</a:t>
            </a:r>
          </a:p>
          <a:p>
            <a:r>
              <a:rPr lang="de-DE" dirty="0"/>
              <a:t>Kostenheranziehung / Gerichtsbarkeit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CAEF90D7-12AE-7641-9538-6A3FC9076ECD}"/>
              </a:ext>
            </a:extLst>
          </p:cNvPr>
          <p:cNvSpPr txBox="1">
            <a:spLocks/>
          </p:cNvSpPr>
          <p:nvPr/>
        </p:nvSpPr>
        <p:spPr>
          <a:xfrm>
            <a:off x="6707730" y="1728773"/>
            <a:ext cx="4576813" cy="29529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900" b="1" kern="1200" baseline="0">
                <a:solidFill>
                  <a:schemeClr val="tx1"/>
                </a:solidFill>
                <a:latin typeface="Chantilly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dirty="0"/>
              <a:t>SGB IX</a:t>
            </a:r>
          </a:p>
          <a:p>
            <a:pPr>
              <a:defRPr/>
            </a:pPr>
            <a:r>
              <a:rPr lang="de-DE" dirty="0"/>
              <a:t>Kostenheranziehung / Gerichtsbarkeit</a:t>
            </a:r>
          </a:p>
        </p:txBody>
      </p:sp>
    </p:spTree>
    <p:extLst>
      <p:ext uri="{BB962C8B-B14F-4D97-AF65-F5344CB8AC3E}">
        <p14:creationId xmlns:p14="http://schemas.microsoft.com/office/powerpoint/2010/main" val="2080827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E89C9522-12E1-6A43-8004-18C322E48DCC}"/>
              </a:ext>
            </a:extLst>
          </p:cNvPr>
          <p:cNvSpPr/>
          <p:nvPr/>
        </p:nvSpPr>
        <p:spPr>
          <a:xfrm>
            <a:off x="1746868" y="1570576"/>
            <a:ext cx="684095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de-DE" sz="4650" b="1" dirty="0">
              <a:latin typeface="Chantilly" pitchFamily="2" charset="0"/>
            </a:endParaRPr>
          </a:p>
          <a:p>
            <a:pPr lvl="0"/>
            <a:endParaRPr lang="de-DE" sz="4650" b="1" dirty="0">
              <a:latin typeface="Chantilly" pitchFamily="2" charset="0"/>
            </a:endParaRPr>
          </a:p>
          <a:p>
            <a:pPr lvl="0"/>
            <a:r>
              <a:rPr lang="de-DE" sz="7200" b="1" dirty="0">
                <a:latin typeface="Chantilly" pitchFamily="2" charset="0"/>
              </a:rPr>
              <a:t>VIELEN DANK</a:t>
            </a:r>
          </a:p>
        </p:txBody>
      </p:sp>
    </p:spTree>
    <p:extLst>
      <p:ext uri="{BB962C8B-B14F-4D97-AF65-F5344CB8AC3E}">
        <p14:creationId xmlns:p14="http://schemas.microsoft.com/office/powerpoint/2010/main" val="2264362136"/>
      </p:ext>
    </p:extLst>
  </p:cSld>
  <p:clrMapOvr>
    <a:masterClrMapping/>
  </p:clrMapOvr>
</p:sld>
</file>

<file path=ppt/theme/theme1.xml><?xml version="1.0" encoding="utf-8"?>
<a:theme xmlns:a="http://schemas.openxmlformats.org/drawingml/2006/main" name="Titel">
  <a:themeElements>
    <a:clrScheme name="Benutzerdefiniert 1">
      <a:dk1>
        <a:srgbClr val="CC051C"/>
      </a:dk1>
      <a:lt1>
        <a:srgbClr val="FFFFFF"/>
      </a:lt1>
      <a:dk2>
        <a:srgbClr val="D3DAF0"/>
      </a:dk2>
      <a:lt2>
        <a:srgbClr val="005DA8"/>
      </a:lt2>
      <a:accent1>
        <a:srgbClr val="F0EFEA"/>
      </a:accent1>
      <a:accent2>
        <a:srgbClr val="B2AF9B"/>
      </a:accent2>
      <a:accent3>
        <a:srgbClr val="457DC0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-10-07-PP-MASTER-PARI-NDS.pptx" id="{C19B549B-6338-48D7-AE40-0F6A6BAC42AA}" vid="{4AF2FB58-D52C-4588-BBF5-886D233F85B3}"/>
    </a:ext>
  </a:extLst>
</a:theme>
</file>

<file path=ppt/theme/theme2.xml><?xml version="1.0" encoding="utf-8"?>
<a:theme xmlns:a="http://schemas.openxmlformats.org/drawingml/2006/main" name="Inhaltsseiten">
  <a:themeElements>
    <a:clrScheme name="Benutzerdefiniert 1">
      <a:dk1>
        <a:srgbClr val="CC051C"/>
      </a:dk1>
      <a:lt1>
        <a:srgbClr val="FFFFFF"/>
      </a:lt1>
      <a:dk2>
        <a:srgbClr val="D3DAF0"/>
      </a:dk2>
      <a:lt2>
        <a:srgbClr val="005DA8"/>
      </a:lt2>
      <a:accent1>
        <a:srgbClr val="F0EFEA"/>
      </a:accent1>
      <a:accent2>
        <a:srgbClr val="B2AF9B"/>
      </a:accent2>
      <a:accent3>
        <a:srgbClr val="457DC0"/>
      </a:accent3>
      <a:accent4>
        <a:srgbClr val="FFFFFF"/>
      </a:accent4>
      <a:accent5>
        <a:srgbClr val="FFFFFF"/>
      </a:accent5>
      <a:accent6>
        <a:srgbClr val="FFFFFF"/>
      </a:accent6>
      <a:hlink>
        <a:srgbClr val="005DA8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-10-07-PP-MASTER-PARI-NDS.pptx" id="{C19B549B-6338-48D7-AE40-0F6A6BAC42AA}" vid="{58B4E26E-7A42-4E50-8FFF-6E8CABE42F33}"/>
    </a:ext>
  </a:extLst>
</a:theme>
</file>

<file path=ppt/theme/theme3.xml><?xml version="1.0" encoding="utf-8"?>
<a:theme xmlns:a="http://schemas.openxmlformats.org/drawingml/2006/main" name="Trennseiten zwischen Themen">
  <a:themeElements>
    <a:clrScheme name="Benutzerdefiniert 3">
      <a:dk1>
        <a:srgbClr val="CC051C"/>
      </a:dk1>
      <a:lt1>
        <a:srgbClr val="FFFFFF"/>
      </a:lt1>
      <a:dk2>
        <a:srgbClr val="D3DAF0"/>
      </a:dk2>
      <a:lt2>
        <a:srgbClr val="005DA8"/>
      </a:lt2>
      <a:accent1>
        <a:srgbClr val="F0EFEA"/>
      </a:accent1>
      <a:accent2>
        <a:srgbClr val="B2AF9B"/>
      </a:accent2>
      <a:accent3>
        <a:srgbClr val="457DC0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-10-07-PP-MASTER-PARI-NDS.pptx" id="{C19B549B-6338-48D7-AE40-0F6A6BAC42AA}" vid="{EFE6664E-80FC-438A-BBF2-6C81038A321C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enutzerdefiniert 1">
    <a:dk1>
      <a:srgbClr val="CC051C"/>
    </a:dk1>
    <a:lt1>
      <a:srgbClr val="FFFFFF"/>
    </a:lt1>
    <a:dk2>
      <a:srgbClr val="D3DAF0"/>
    </a:dk2>
    <a:lt2>
      <a:srgbClr val="005DA8"/>
    </a:lt2>
    <a:accent1>
      <a:srgbClr val="F0EFEA"/>
    </a:accent1>
    <a:accent2>
      <a:srgbClr val="B2AF9B"/>
    </a:accent2>
    <a:accent3>
      <a:srgbClr val="457DC0"/>
    </a:accent3>
    <a:accent4>
      <a:srgbClr val="FFFFFF"/>
    </a:accent4>
    <a:accent5>
      <a:srgbClr val="FFFFFF"/>
    </a:accent5>
    <a:accent6>
      <a:srgbClr val="FFFFFF"/>
    </a:accent6>
    <a:hlink>
      <a:srgbClr val="005DA8"/>
    </a:hlink>
    <a:folHlink>
      <a:srgbClr val="FFFF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2020-10-07-PP-MASTER-PARI-NDS</Template>
  <TotalTime>0</TotalTime>
  <Words>822</Words>
  <Application>Microsoft Office PowerPoint</Application>
  <PresentationFormat>Breitbild</PresentationFormat>
  <Paragraphs>115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Arial</vt:lpstr>
      <vt:lpstr>Calibri</vt:lpstr>
      <vt:lpstr>Chantilly</vt:lpstr>
      <vt:lpstr>Titel</vt:lpstr>
      <vt:lpstr>Inhaltsseiten</vt:lpstr>
      <vt:lpstr>Trennseiten zwischen Themen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Paritätischer Wohlfahrtsverband Niedersachsen e.V.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Wibke Behlau</dc:creator>
  <cp:lastModifiedBy>Christa Kemper</cp:lastModifiedBy>
  <cp:revision>26</cp:revision>
  <cp:lastPrinted>2023-03-01T08:30:07Z</cp:lastPrinted>
  <dcterms:created xsi:type="dcterms:W3CDTF">2023-02-28T09:14:05Z</dcterms:created>
  <dcterms:modified xsi:type="dcterms:W3CDTF">2023-12-27T08:48:59Z</dcterms:modified>
</cp:coreProperties>
</file>